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58" r:id="rId6"/>
    <p:sldId id="263" r:id="rId7"/>
    <p:sldId id="266" r:id="rId8"/>
    <p:sldId id="269" r:id="rId9"/>
    <p:sldId id="265" r:id="rId10"/>
    <p:sldId id="267" r:id="rId11"/>
    <p:sldId id="270" r:id="rId12"/>
    <p:sldId id="268" r:id="rId1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ton Bergero" initials="MB" lastIdx="1" clrIdx="0">
    <p:extLst>
      <p:ext uri="{19B8F6BF-5375-455C-9EA6-DF929625EA0E}">
        <p15:presenceInfo xmlns:p15="http://schemas.microsoft.com/office/powerpoint/2012/main" userId="S-1-5-21-127903799-2782767105-1349839792-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36" autoAdjust="0"/>
  </p:normalViewPr>
  <p:slideViewPr>
    <p:cSldViewPr snapToGrid="0" showGuides="1">
      <p:cViewPr varScale="1">
        <p:scale>
          <a:sx n="63" d="100"/>
          <a:sy n="63" d="100"/>
        </p:scale>
        <p:origin x="978" y="66"/>
      </p:cViewPr>
      <p:guideLst>
        <p:guide orient="horz" pos="2160"/>
        <p:guide pos="384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57D8A-A82B-469B-8B3B-A095D2F5688C}" type="datetimeFigureOut">
              <a:rPr lang="es-AR" smtClean="0"/>
              <a:t>8/11/2023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C6340-7466-446D-B329-0F4C3ED8822B}" type="slidenum">
              <a:rPr lang="es-AR" smtClean="0"/>
              <a:t>‹Nº›</a:t>
            </a:fld>
            <a:endParaRPr lang="es-AR"/>
          </a:p>
        </p:txBody>
      </p:sp>
    </p:spTree>
    <p:extLst>
      <p:ext uri="{BB962C8B-B14F-4D97-AF65-F5344CB8AC3E}">
        <p14:creationId xmlns:p14="http://schemas.microsoft.com/office/powerpoint/2010/main" val="225988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 Estructuras y de uno de los posibles procesos de precipitación más</a:t>
            </a:r>
            <a:r>
              <a:rPr lang="es-AR" sz="1200" kern="1200" baseline="0" dirty="0">
                <a:solidFill>
                  <a:schemeClr val="tx1"/>
                </a:solidFill>
                <a:effectLst/>
                <a:latin typeface="+mn-lt"/>
                <a:ea typeface="+mn-ea"/>
                <a:cs typeface="+mn-cs"/>
              </a:rPr>
              <a:t> aceptado</a:t>
            </a:r>
          </a:p>
          <a:p>
            <a:r>
              <a:rPr lang="es-AR" dirty="0"/>
              <a:t>+ </a:t>
            </a:r>
            <a:r>
              <a:rPr lang="es-AR" sz="1200" kern="1200" dirty="0">
                <a:solidFill>
                  <a:schemeClr val="tx1"/>
                </a:solidFill>
                <a:effectLst/>
                <a:latin typeface="+mn-lt"/>
                <a:ea typeface="+mn-ea"/>
                <a:cs typeface="+mn-cs"/>
              </a:rPr>
              <a:t>son alcanos o hidrocarburos saturados lineales de peso molecular mayores a 220/250 y que pueden llegar a tener mas de 100ats de C en su estructura. TMB</a:t>
            </a:r>
            <a:r>
              <a:rPr lang="es-AR" sz="1200" kern="1200" baseline="0" dirty="0">
                <a:solidFill>
                  <a:schemeClr val="tx1"/>
                </a:solidFill>
                <a:effectLst/>
                <a:latin typeface="+mn-lt"/>
                <a:ea typeface="+mn-ea"/>
                <a:cs typeface="+mn-cs"/>
              </a:rPr>
              <a:t> </a:t>
            </a:r>
            <a:r>
              <a:rPr lang="es-AR" sz="1200" kern="1200" baseline="0" dirty="0" err="1">
                <a:solidFill>
                  <a:schemeClr val="tx1"/>
                </a:solidFill>
                <a:effectLst/>
                <a:latin typeface="+mn-lt"/>
                <a:ea typeface="+mn-ea"/>
                <a:cs typeface="+mn-cs"/>
              </a:rPr>
              <a:t>Nafténicos</a:t>
            </a:r>
            <a:r>
              <a:rPr lang="es-AR" sz="1200" kern="1200" baseline="0" dirty="0">
                <a:solidFill>
                  <a:schemeClr val="tx1"/>
                </a:solidFill>
                <a:effectLst/>
                <a:latin typeface="+mn-lt"/>
                <a:ea typeface="+mn-ea"/>
                <a:cs typeface="+mn-cs"/>
              </a:rPr>
              <a:t> y/o Aromáticos</a:t>
            </a:r>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 Ejemplos Puros 10,</a:t>
            </a:r>
            <a:r>
              <a:rPr lang="es-AR" sz="1200" kern="1200" baseline="0" dirty="0">
                <a:solidFill>
                  <a:schemeClr val="tx1"/>
                </a:solidFill>
                <a:effectLst/>
                <a:latin typeface="+mn-lt"/>
                <a:ea typeface="+mn-ea"/>
                <a:cs typeface="+mn-cs"/>
              </a:rPr>
              <a:t> 22, 28 y 30</a:t>
            </a:r>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 Estructuras/Hábitos</a:t>
            </a:r>
            <a:r>
              <a:rPr lang="es-AR" sz="1200" kern="1200" baseline="0" dirty="0">
                <a:solidFill>
                  <a:schemeClr val="tx1"/>
                </a:solidFill>
                <a:effectLst/>
                <a:latin typeface="+mn-lt"/>
                <a:ea typeface="+mn-ea"/>
                <a:cs typeface="+mn-cs"/>
              </a:rPr>
              <a:t> Placas, agujas, </a:t>
            </a:r>
            <a:r>
              <a:rPr lang="es-AR" sz="1200" kern="1200" baseline="0" dirty="0" err="1">
                <a:solidFill>
                  <a:schemeClr val="tx1"/>
                </a:solidFill>
                <a:effectLst/>
                <a:latin typeface="+mn-lt"/>
                <a:ea typeface="+mn-ea"/>
                <a:cs typeface="+mn-cs"/>
              </a:rPr>
              <a:t>Esferulas</a:t>
            </a:r>
            <a:r>
              <a:rPr lang="es-AR" sz="1200" kern="1200" baseline="0" dirty="0">
                <a:solidFill>
                  <a:schemeClr val="tx1"/>
                </a:solidFill>
                <a:effectLst/>
                <a:latin typeface="+mn-lt"/>
                <a:ea typeface="+mn-ea"/>
                <a:cs typeface="+mn-cs"/>
              </a:rPr>
              <a:t>, </a:t>
            </a:r>
            <a:r>
              <a:rPr lang="es-AR" sz="1200" kern="1200" baseline="0" dirty="0" err="1">
                <a:solidFill>
                  <a:schemeClr val="tx1"/>
                </a:solidFill>
                <a:effectLst/>
                <a:latin typeface="+mn-lt"/>
                <a:ea typeface="+mn-ea"/>
                <a:cs typeface="+mn-cs"/>
              </a:rPr>
              <a:t>etc</a:t>
            </a:r>
            <a:r>
              <a:rPr lang="es-AR" sz="1200" kern="1200" baseline="0" dirty="0">
                <a:solidFill>
                  <a:schemeClr val="tx1"/>
                </a:solidFill>
                <a:effectLst/>
                <a:latin typeface="+mn-lt"/>
                <a:ea typeface="+mn-ea"/>
                <a:cs typeface="+mn-cs"/>
              </a:rPr>
              <a:t> - Mezcla </a:t>
            </a:r>
            <a:endParaRPr lang="es-AR" dirty="0"/>
          </a:p>
        </p:txBody>
      </p:sp>
      <p:sp>
        <p:nvSpPr>
          <p:cNvPr id="4" name="Marcador de número de diapositiva 3"/>
          <p:cNvSpPr>
            <a:spLocks noGrp="1"/>
          </p:cNvSpPr>
          <p:nvPr>
            <p:ph type="sldNum" sz="quarter" idx="10"/>
          </p:nvPr>
        </p:nvSpPr>
        <p:spPr/>
        <p:txBody>
          <a:bodyPr/>
          <a:lstStyle/>
          <a:p>
            <a:fld id="{885C6340-7466-446D-B329-0F4C3ED8822B}" type="slidenum">
              <a:rPr lang="es-AR" smtClean="0"/>
              <a:t>2</a:t>
            </a:fld>
            <a:endParaRPr lang="es-AR"/>
          </a:p>
        </p:txBody>
      </p:sp>
    </p:spTree>
    <p:extLst>
      <p:ext uri="{BB962C8B-B14F-4D97-AF65-F5344CB8AC3E}">
        <p14:creationId xmlns:p14="http://schemas.microsoft.com/office/powerpoint/2010/main" val="75673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Sobre los inhibidores solo se especificará el carácter químico-estructural general por tratarse de productos comerciales y que escapan del objetivo del estudio.</a:t>
            </a:r>
            <a:endParaRPr lang="es-AR" dirty="0"/>
          </a:p>
          <a:p>
            <a:endParaRPr lang="es-AR" dirty="0"/>
          </a:p>
        </p:txBody>
      </p:sp>
      <p:sp>
        <p:nvSpPr>
          <p:cNvPr id="4" name="Marcador de número de diapositiva 3"/>
          <p:cNvSpPr>
            <a:spLocks noGrp="1"/>
          </p:cNvSpPr>
          <p:nvPr>
            <p:ph type="sldNum" sz="quarter" idx="10"/>
          </p:nvPr>
        </p:nvSpPr>
        <p:spPr/>
        <p:txBody>
          <a:bodyPr/>
          <a:lstStyle/>
          <a:p>
            <a:fld id="{885C6340-7466-446D-B329-0F4C3ED8822B}" type="slidenum">
              <a:rPr lang="es-AR" smtClean="0"/>
              <a:t>3</a:t>
            </a:fld>
            <a:endParaRPr lang="es-AR"/>
          </a:p>
        </p:txBody>
      </p:sp>
    </p:spTree>
    <p:extLst>
      <p:ext uri="{BB962C8B-B14F-4D97-AF65-F5344CB8AC3E}">
        <p14:creationId xmlns:p14="http://schemas.microsoft.com/office/powerpoint/2010/main" val="268539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dirty="0"/>
              <a:t>Mencionar que </a:t>
            </a:r>
            <a:r>
              <a:rPr lang="es-AR" sz="1200" dirty="0"/>
              <a:t>al momento de realización de la </a:t>
            </a:r>
            <a:r>
              <a:rPr lang="es-AR" sz="1200" b="1" dirty="0"/>
              <a:t>toma de muestra </a:t>
            </a:r>
            <a:r>
              <a:rPr lang="es-AR" sz="1200" dirty="0"/>
              <a:t>no se encontraban </a:t>
            </a:r>
            <a:r>
              <a:rPr lang="es-AR" sz="1200" dirty="0" err="1"/>
              <a:t>aditivados</a:t>
            </a:r>
            <a:r>
              <a:rPr lang="es-AR" sz="1200" dirty="0"/>
              <a:t> con ningún químico y que no presentaba</a:t>
            </a:r>
            <a:r>
              <a:rPr lang="es-AR" sz="1200" baseline="0" dirty="0"/>
              <a:t> presencia de depósitos ni indicios de ellos</a:t>
            </a:r>
            <a:r>
              <a:rPr lang="es-A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dirty="0"/>
              <a:t>Mencionar en la </a:t>
            </a:r>
            <a:r>
              <a:rPr lang="es-AR" sz="1200" b="1" dirty="0"/>
              <a:t>Etapa 1</a:t>
            </a:r>
            <a:r>
              <a:rPr lang="es-AR" sz="1200" baseline="0" dirty="0"/>
              <a:t> que la caracterización se realizaba para establecer y validar que ambos crudos eran diferentes.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dirty="0"/>
          </a:p>
          <a:p>
            <a:endParaRPr lang="es-AR" dirty="0"/>
          </a:p>
        </p:txBody>
      </p:sp>
      <p:sp>
        <p:nvSpPr>
          <p:cNvPr id="4" name="Marcador de número de diapositiva 3"/>
          <p:cNvSpPr>
            <a:spLocks noGrp="1"/>
          </p:cNvSpPr>
          <p:nvPr>
            <p:ph type="sldNum" sz="quarter" idx="10"/>
          </p:nvPr>
        </p:nvSpPr>
        <p:spPr/>
        <p:txBody>
          <a:bodyPr/>
          <a:lstStyle/>
          <a:p>
            <a:fld id="{885C6340-7466-446D-B329-0F4C3ED8822B}" type="slidenum">
              <a:rPr lang="es-AR" smtClean="0"/>
              <a:t>4</a:t>
            </a:fld>
            <a:endParaRPr lang="es-AR"/>
          </a:p>
        </p:txBody>
      </p:sp>
    </p:spTree>
    <p:extLst>
      <p:ext uri="{BB962C8B-B14F-4D97-AF65-F5344CB8AC3E}">
        <p14:creationId xmlns:p14="http://schemas.microsoft.com/office/powerpoint/2010/main" val="86936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Agregado de tratamientos, medición de viscosidad y </a:t>
            </a:r>
            <a:r>
              <a:rPr lang="es-MX" dirty="0" err="1"/>
              <a:t>Pour</a:t>
            </a:r>
            <a:r>
              <a:rPr lang="es-MX" dirty="0"/>
              <a:t> Point</a:t>
            </a:r>
          </a:p>
          <a:p>
            <a:r>
              <a:rPr lang="es-MX" dirty="0"/>
              <a:t>+ WAT valores</a:t>
            </a:r>
            <a:r>
              <a:rPr lang="es-MX" baseline="0" dirty="0"/>
              <a:t> similares por ambas metodologías</a:t>
            </a:r>
          </a:p>
          <a:p>
            <a:r>
              <a:rPr lang="es-MX" baseline="0" dirty="0"/>
              <a:t>+ Geoquímica </a:t>
            </a:r>
            <a:r>
              <a:rPr lang="es-MX" baseline="0" dirty="0">
                <a:sym typeface="Wingdings" panose="05000000000000000000" pitchFamily="2" charset="2"/>
              </a:rPr>
              <a:t> Cocina más madura que Orgánico  más liviano, mayor API, menor Visco</a:t>
            </a:r>
            <a:endParaRPr lang="es-MX" dirty="0"/>
          </a:p>
          <a:p>
            <a:endParaRPr lang="es-AR" dirty="0"/>
          </a:p>
        </p:txBody>
      </p:sp>
      <p:sp>
        <p:nvSpPr>
          <p:cNvPr id="4" name="Marcador de número de diapositiva 3"/>
          <p:cNvSpPr>
            <a:spLocks noGrp="1"/>
          </p:cNvSpPr>
          <p:nvPr>
            <p:ph type="sldNum" sz="quarter" idx="10"/>
          </p:nvPr>
        </p:nvSpPr>
        <p:spPr/>
        <p:txBody>
          <a:bodyPr/>
          <a:lstStyle/>
          <a:p>
            <a:fld id="{885C6340-7466-446D-B329-0F4C3ED8822B}" type="slidenum">
              <a:rPr lang="es-AR" smtClean="0"/>
              <a:t>5</a:t>
            </a:fld>
            <a:endParaRPr lang="es-AR"/>
          </a:p>
        </p:txBody>
      </p:sp>
    </p:spTree>
    <p:extLst>
      <p:ext uri="{BB962C8B-B14F-4D97-AF65-F5344CB8AC3E}">
        <p14:creationId xmlns:p14="http://schemas.microsoft.com/office/powerpoint/2010/main" val="381764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rgbClr val="000000"/>
                </a:solidFill>
                <a:latin typeface="Times New Roman" panose="02020603050405020304" pitchFamily="18" charset="0"/>
                <a:ea typeface="Times New Roman" panose="02020603050405020304" pitchFamily="18" charset="0"/>
              </a:rPr>
              <a:t>Finalizadas ambas etapas del trabajo podemos resumir brevemente algunos puntos relevantes de cada una de ellas siendo satisfactorio el estudio llevado a cabo:</a:t>
            </a:r>
            <a:endParaRPr lang="es-AR" dirty="0"/>
          </a:p>
        </p:txBody>
      </p:sp>
      <p:sp>
        <p:nvSpPr>
          <p:cNvPr id="4" name="Marcador de número de diapositiva 3"/>
          <p:cNvSpPr>
            <a:spLocks noGrp="1"/>
          </p:cNvSpPr>
          <p:nvPr>
            <p:ph type="sldNum" sz="quarter" idx="10"/>
          </p:nvPr>
        </p:nvSpPr>
        <p:spPr/>
        <p:txBody>
          <a:bodyPr/>
          <a:lstStyle/>
          <a:p>
            <a:fld id="{885C6340-7466-446D-B329-0F4C3ED8822B}" type="slidenum">
              <a:rPr lang="es-AR" smtClean="0"/>
              <a:t>9</a:t>
            </a:fld>
            <a:endParaRPr lang="es-AR"/>
          </a:p>
        </p:txBody>
      </p:sp>
    </p:spTree>
    <p:extLst>
      <p:ext uri="{BB962C8B-B14F-4D97-AF65-F5344CB8AC3E}">
        <p14:creationId xmlns:p14="http://schemas.microsoft.com/office/powerpoint/2010/main" val="358532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emf"/><Relationship Id="rId10"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6844" y="1471613"/>
            <a:ext cx="9144000" cy="3721894"/>
          </a:xfrm>
        </p:spPr>
        <p:txBody>
          <a:bodyPr/>
          <a:lstStyle/>
          <a:p>
            <a:r>
              <a:rPr lang="es-MX" sz="4500" dirty="0"/>
              <a:t>Evaluación de la deposición de parafinas en condiciones dinámicas (</a:t>
            </a:r>
            <a:r>
              <a:rPr lang="es-MX" sz="4500" dirty="0" err="1"/>
              <a:t>Wax</a:t>
            </a:r>
            <a:r>
              <a:rPr lang="es-MX" sz="4500" dirty="0"/>
              <a:t> </a:t>
            </a:r>
            <a:r>
              <a:rPr lang="es-MX" sz="4500" dirty="0" err="1"/>
              <a:t>Flow</a:t>
            </a:r>
            <a:r>
              <a:rPr lang="es-MX" sz="4500" dirty="0"/>
              <a:t> </a:t>
            </a:r>
            <a:r>
              <a:rPr lang="es-MX" sz="4500" dirty="0" err="1"/>
              <a:t>Loop</a:t>
            </a:r>
            <a:r>
              <a:rPr lang="es-MX" sz="4500" dirty="0"/>
              <a:t>) en crudos de Vaca Muerta y su respuesta frente a tratamientos químicos</a:t>
            </a:r>
            <a:endParaRPr lang="es-AR" sz="45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666" y="5477124"/>
            <a:ext cx="1719674" cy="1103529"/>
          </a:xfrm>
          <a:prstGeom prst="rect">
            <a:avLst/>
          </a:prstGeom>
        </p:spPr>
      </p:pic>
      <p:sp>
        <p:nvSpPr>
          <p:cNvPr id="4" name="Título 1"/>
          <p:cNvSpPr txBox="1">
            <a:spLocks/>
          </p:cNvSpPr>
          <p:nvPr/>
        </p:nvSpPr>
        <p:spPr>
          <a:xfrm>
            <a:off x="345440" y="5984240"/>
            <a:ext cx="3830320" cy="59641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500" dirty="0"/>
              <a:t>Milton Bergero, Paula Garcia </a:t>
            </a:r>
            <a:r>
              <a:rPr lang="es-MX" sz="1500" dirty="0" err="1"/>
              <a:t>Quenardelle</a:t>
            </a:r>
            <a:endParaRPr lang="es-AR" sz="1500" dirty="0"/>
          </a:p>
        </p:txBody>
      </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60" y="1137920"/>
            <a:ext cx="9956286" cy="493830"/>
          </a:xfrm>
        </p:spPr>
        <p:txBody>
          <a:bodyPr/>
          <a:lstStyle/>
          <a:p>
            <a:pPr algn="l"/>
            <a:r>
              <a:rPr lang="es-AR" dirty="0"/>
              <a:t>Conclusiones</a:t>
            </a:r>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 name="Rectángulo 1"/>
          <p:cNvSpPr/>
          <p:nvPr/>
        </p:nvSpPr>
        <p:spPr>
          <a:xfrm>
            <a:off x="340468" y="1517200"/>
            <a:ext cx="11692647" cy="4832092"/>
          </a:xfrm>
          <a:prstGeom prst="rect">
            <a:avLst/>
          </a:prstGeom>
        </p:spPr>
        <p:txBody>
          <a:bodyPr wrap="square">
            <a:spAutoFit/>
          </a:bodyPr>
          <a:lstStyle/>
          <a:p>
            <a:pPr marL="342900" lvl="0" indent="-342900" algn="just">
              <a:spcBef>
                <a:spcPts val="600"/>
              </a:spcBef>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La primera etapa permitió la caracterización de los petróleos evaluando sus propiedades físico‑químicas y geoquímicas, evidenciando  que se tratan de fluidos con propiedades y características diferentes lo que los enmarco como un buen escenario para evaluación y la aplicación de diferentes tratamientos de parafinas. </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Sus composiciones, </a:t>
            </a:r>
            <a:r>
              <a:rPr lang="es-MX" sz="1400" dirty="0" err="1">
                <a:solidFill>
                  <a:srgbClr val="000000"/>
                </a:solidFill>
                <a:latin typeface="Times New Roman" panose="02020603050405020304" pitchFamily="18" charset="0"/>
                <a:ea typeface="Times New Roman" panose="02020603050405020304" pitchFamily="18" charset="0"/>
              </a:rPr>
              <a:t>°API</a:t>
            </a:r>
            <a:r>
              <a:rPr lang="es-MX" sz="1400" dirty="0">
                <a:solidFill>
                  <a:srgbClr val="000000"/>
                </a:solidFill>
                <a:latin typeface="Times New Roman" panose="02020603050405020304" pitchFamily="18" charset="0"/>
                <a:ea typeface="Times New Roman" panose="02020603050405020304" pitchFamily="18" charset="0"/>
              </a:rPr>
              <a:t>, densidad y viscosidades indican que el petróleo “orgánico” es levemente más inmaduro y pesado que el petróleo “cocina”. </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Los valores de WAT para ambas muestras determinados por viscosidad como por DSC, fueron similares no superando los 30°C en ningún caso.  </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El uso de cualquier de los </a:t>
            </a:r>
            <a:r>
              <a:rPr lang="es-MX" sz="1400" dirty="0" err="1">
                <a:solidFill>
                  <a:srgbClr val="000000"/>
                </a:solidFill>
                <a:latin typeface="Times New Roman" panose="02020603050405020304" pitchFamily="18" charset="0"/>
                <a:ea typeface="Times New Roman" panose="02020603050405020304" pitchFamily="18" charset="0"/>
              </a:rPr>
              <a:t>los</a:t>
            </a:r>
            <a:r>
              <a:rPr lang="es-MX" sz="1400" dirty="0">
                <a:solidFill>
                  <a:srgbClr val="000000"/>
                </a:solidFill>
                <a:latin typeface="Times New Roman" panose="02020603050405020304" pitchFamily="18" charset="0"/>
                <a:ea typeface="Times New Roman" panose="02020603050405020304" pitchFamily="18" charset="0"/>
              </a:rPr>
              <a:t> tratamientos con base </a:t>
            </a:r>
            <a:r>
              <a:rPr lang="es-MX" sz="1400" dirty="0" err="1">
                <a:solidFill>
                  <a:srgbClr val="000000"/>
                </a:solidFill>
                <a:latin typeface="Times New Roman" panose="02020603050405020304" pitchFamily="18" charset="0"/>
                <a:ea typeface="Times New Roman" panose="02020603050405020304" pitchFamily="18" charset="0"/>
              </a:rPr>
              <a:t>Poliester</a:t>
            </a:r>
            <a:r>
              <a:rPr lang="es-MX" sz="1400" dirty="0">
                <a:solidFill>
                  <a:srgbClr val="000000"/>
                </a:solidFill>
                <a:latin typeface="Times New Roman" panose="02020603050405020304" pitchFamily="18" charset="0"/>
                <a:ea typeface="Times New Roman" panose="02020603050405020304" pitchFamily="18" charset="0"/>
              </a:rPr>
              <a:t> (“A”) como </a:t>
            </a:r>
            <a:r>
              <a:rPr lang="es-MX" sz="1400" dirty="0" err="1">
                <a:solidFill>
                  <a:srgbClr val="000000"/>
                </a:solidFill>
                <a:latin typeface="Times New Roman" panose="02020603050405020304" pitchFamily="18" charset="0"/>
                <a:ea typeface="Times New Roman" panose="02020603050405020304" pitchFamily="18" charset="0"/>
              </a:rPr>
              <a:t>Poliacrilato</a:t>
            </a:r>
            <a:r>
              <a:rPr lang="es-MX" sz="1400" dirty="0">
                <a:solidFill>
                  <a:srgbClr val="000000"/>
                </a:solidFill>
                <a:latin typeface="Times New Roman" panose="02020603050405020304" pitchFamily="18" charset="0"/>
                <a:ea typeface="Times New Roman" panose="02020603050405020304" pitchFamily="18" charset="0"/>
              </a:rPr>
              <a:t>/</a:t>
            </a:r>
            <a:r>
              <a:rPr lang="es-MX" sz="1400" dirty="0" err="1">
                <a:solidFill>
                  <a:srgbClr val="000000"/>
                </a:solidFill>
                <a:latin typeface="Times New Roman" panose="02020603050405020304" pitchFamily="18" charset="0"/>
                <a:ea typeface="Times New Roman" panose="02020603050405020304" pitchFamily="18" charset="0"/>
              </a:rPr>
              <a:t>Polimetacrilato</a:t>
            </a:r>
            <a:r>
              <a:rPr lang="es-MX" sz="1400" dirty="0">
                <a:solidFill>
                  <a:srgbClr val="000000"/>
                </a:solidFill>
                <a:latin typeface="Times New Roman" panose="02020603050405020304" pitchFamily="18" charset="0"/>
                <a:ea typeface="Times New Roman" panose="02020603050405020304" pitchFamily="18" charset="0"/>
              </a:rPr>
              <a:t> (“B”) sin importar su concentración redujo la viscosidad en ambos crudos.</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No fue posible ver cambios en el punto de escurrimiento en las determinaciones llevadas a cabo dado que se llegó al límite inferior del instrumental utilizado.</a:t>
            </a:r>
            <a:endParaRPr lang="es-AR" sz="1400" dirty="0">
              <a:solidFill>
                <a:srgbClr val="000000"/>
              </a:solidFill>
              <a:latin typeface="Times New Roman" panose="02020603050405020304" pitchFamily="18" charset="0"/>
              <a:ea typeface="Times New Roman" panose="02020603050405020304" pitchFamily="18" charset="0"/>
            </a:endParaRPr>
          </a:p>
          <a:p>
            <a:pPr lvl="0" algn="just">
              <a:spcAft>
                <a:spcPts val="0"/>
              </a:spcAft>
            </a:pPr>
            <a:endParaRPr lang="es-AR" sz="1400" i="1" dirty="0">
              <a:solidFill>
                <a:srgbClr val="000000"/>
              </a:solidFill>
              <a:latin typeface="Times New Roman" panose="02020603050405020304" pitchFamily="18" charset="0"/>
              <a:ea typeface="Times New Roman" panose="02020603050405020304" pitchFamily="18" charset="0"/>
            </a:endParaRPr>
          </a:p>
          <a:p>
            <a:pPr lvl="0" algn="just">
              <a:spcAft>
                <a:spcPts val="0"/>
              </a:spcAft>
            </a:pPr>
            <a:r>
              <a:rPr lang="es-MX" sz="1400" i="1" dirty="0">
                <a:solidFill>
                  <a:srgbClr val="000000"/>
                </a:solidFill>
                <a:latin typeface="Times New Roman" panose="02020603050405020304" pitchFamily="18" charset="0"/>
                <a:ea typeface="Times New Roman" panose="02020603050405020304" pitchFamily="18" charset="0"/>
              </a:rPr>
              <a:t>Se deja para próximos estudios la evaluación de las otras propiedades frente al agregado de dichos productos.</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endParaRPr lang="es-MX" sz="1400" i="1"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La evaluación de los petróleos por medio del equipo de </a:t>
            </a:r>
            <a:r>
              <a:rPr lang="es-MX" sz="1400" dirty="0" err="1">
                <a:solidFill>
                  <a:srgbClr val="000000"/>
                </a:solidFill>
                <a:latin typeface="Times New Roman" panose="02020603050405020304" pitchFamily="18" charset="0"/>
                <a:ea typeface="Times New Roman" panose="02020603050405020304" pitchFamily="18" charset="0"/>
              </a:rPr>
              <a:t>Wax</a:t>
            </a:r>
            <a:r>
              <a:rPr lang="es-MX" sz="1400" dirty="0">
                <a:solidFill>
                  <a:srgbClr val="000000"/>
                </a:solidFill>
                <a:latin typeface="Times New Roman" panose="02020603050405020304" pitchFamily="18" charset="0"/>
                <a:ea typeface="Times New Roman" panose="02020603050405020304" pitchFamily="18" charset="0"/>
              </a:rPr>
              <a:t> </a:t>
            </a:r>
            <a:r>
              <a:rPr lang="es-MX" sz="1400" dirty="0" err="1">
                <a:solidFill>
                  <a:srgbClr val="000000"/>
                </a:solidFill>
                <a:latin typeface="Times New Roman" panose="02020603050405020304" pitchFamily="18" charset="0"/>
                <a:ea typeface="Times New Roman" panose="02020603050405020304" pitchFamily="18" charset="0"/>
              </a:rPr>
              <a:t>Flow</a:t>
            </a:r>
            <a:r>
              <a:rPr lang="es-MX" sz="1400" dirty="0">
                <a:solidFill>
                  <a:srgbClr val="000000"/>
                </a:solidFill>
                <a:latin typeface="Times New Roman" panose="02020603050405020304" pitchFamily="18" charset="0"/>
                <a:ea typeface="Times New Roman" panose="02020603050405020304" pitchFamily="18" charset="0"/>
              </a:rPr>
              <a:t> </a:t>
            </a:r>
            <a:r>
              <a:rPr lang="es-MX" sz="1400" dirty="0" err="1">
                <a:solidFill>
                  <a:srgbClr val="000000"/>
                </a:solidFill>
                <a:latin typeface="Times New Roman" panose="02020603050405020304" pitchFamily="18" charset="0"/>
                <a:ea typeface="Times New Roman" panose="02020603050405020304" pitchFamily="18" charset="0"/>
              </a:rPr>
              <a:t>Loop</a:t>
            </a:r>
            <a:r>
              <a:rPr lang="es-MX" sz="1400" dirty="0">
                <a:solidFill>
                  <a:srgbClr val="000000"/>
                </a:solidFill>
                <a:latin typeface="Times New Roman" panose="02020603050405020304" pitchFamily="18" charset="0"/>
                <a:ea typeface="Times New Roman" panose="02020603050405020304" pitchFamily="18" charset="0"/>
              </a:rPr>
              <a:t>, permitió definir que la aplicación de cualquiera de los tratamientos muestra en mayor o menor medida una acción frente al no agregado de ningún producto a los petróleos. </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Ambos tratamientos muestran performance prometedoras en el crudo “cocina”, siendo el tratamiento “B” en el crudo “orgánico” el menos efectivo a la inhibición para las concentraciones evaluadas.</a:t>
            </a:r>
            <a:endParaRPr lang="es-AR" sz="14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MX" sz="1400" dirty="0">
                <a:solidFill>
                  <a:srgbClr val="000000"/>
                </a:solidFill>
                <a:latin typeface="Times New Roman" panose="02020603050405020304" pitchFamily="18" charset="0"/>
                <a:ea typeface="Times New Roman" panose="02020603050405020304" pitchFamily="18" charset="0"/>
              </a:rPr>
              <a:t>En rasgos generales el tratamiento “A” funcionaria de mejor manera frente al crudo cocina que el tratamiento “B” dado que no se visualizan depósitos una vez que el sistema llega al régimen estacionario.</a:t>
            </a:r>
            <a:endParaRPr lang="es-AR" sz="1400" dirty="0">
              <a:solidFill>
                <a:srgbClr val="000000"/>
              </a:solidFill>
              <a:latin typeface="Times New Roman" panose="02020603050405020304" pitchFamily="18" charset="0"/>
              <a:ea typeface="Times New Roman" panose="02020603050405020304" pitchFamily="18" charset="0"/>
            </a:endParaRPr>
          </a:p>
          <a:p>
            <a:endParaRPr lang="es-MX" sz="1400" i="1" dirty="0">
              <a:solidFill>
                <a:srgbClr val="000000"/>
              </a:solidFill>
              <a:latin typeface="Times New Roman" panose="02020603050405020304" pitchFamily="18" charset="0"/>
              <a:ea typeface="Times New Roman" panose="02020603050405020304" pitchFamily="18" charset="0"/>
            </a:endParaRPr>
          </a:p>
          <a:p>
            <a:r>
              <a:rPr lang="es-MX" sz="1400" i="1" dirty="0">
                <a:solidFill>
                  <a:srgbClr val="000000"/>
                </a:solidFill>
                <a:latin typeface="Times New Roman" panose="02020603050405020304" pitchFamily="18" charset="0"/>
                <a:ea typeface="Times New Roman" panose="02020603050405020304" pitchFamily="18" charset="0"/>
              </a:rPr>
              <a:t>Si bien los datos obtenidos mediante el estudio por medio del WFL permiten presentar un precedente en la acción diferencial de los distintos tratamientos químicos ofrecidos hoy en la industria, para poder generalizar las conclusiones arribadas se deberían evaluar estadísticamente mayor cantidad de crudos por horizonte (</a:t>
            </a:r>
            <a:r>
              <a:rPr lang="es-MX" sz="1400" i="1" dirty="0" err="1">
                <a:solidFill>
                  <a:srgbClr val="000000"/>
                </a:solidFill>
                <a:latin typeface="Times New Roman" panose="02020603050405020304" pitchFamily="18" charset="0"/>
                <a:ea typeface="Times New Roman" panose="02020603050405020304" pitchFamily="18" charset="0"/>
              </a:rPr>
              <a:t>landing</a:t>
            </a:r>
            <a:r>
              <a:rPr lang="es-MX" sz="1400" i="1" dirty="0">
                <a:solidFill>
                  <a:srgbClr val="000000"/>
                </a:solidFill>
                <a:latin typeface="Times New Roman" panose="02020603050405020304" pitchFamily="18" charset="0"/>
                <a:ea typeface="Times New Roman" panose="02020603050405020304" pitchFamily="18" charset="0"/>
              </a:rPr>
              <a:t>) dentro de la formación Vaca Muerta y en distintos sectores de la cuenca de una manera sistemática.</a:t>
            </a:r>
            <a:endParaRPr lang="es-AR" sz="1400" dirty="0"/>
          </a:p>
        </p:txBody>
      </p:sp>
    </p:spTree>
    <p:extLst>
      <p:ext uri="{BB962C8B-B14F-4D97-AF65-F5344CB8AC3E}">
        <p14:creationId xmlns:p14="http://schemas.microsoft.com/office/powerpoint/2010/main" val="313512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60" y="1137920"/>
            <a:ext cx="9956286" cy="493830"/>
          </a:xfrm>
        </p:spPr>
        <p:txBody>
          <a:bodyPr/>
          <a:lstStyle/>
          <a:p>
            <a:pPr algn="l"/>
            <a:r>
              <a:rPr lang="es-AR" dirty="0"/>
              <a:t>Bibliografía</a:t>
            </a:r>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 name="Rectángulo 1"/>
          <p:cNvSpPr/>
          <p:nvPr/>
        </p:nvSpPr>
        <p:spPr>
          <a:xfrm>
            <a:off x="340468" y="1517200"/>
            <a:ext cx="11692647" cy="5078313"/>
          </a:xfrm>
          <a:prstGeom prst="rect">
            <a:avLst/>
          </a:prstGeom>
        </p:spPr>
        <p:txBody>
          <a:bodyPr wrap="square">
            <a:spAutoFit/>
          </a:bodyPr>
          <a:lstStyle/>
          <a:p>
            <a:r>
              <a:rPr lang="en-US" sz="1200" dirty="0"/>
              <a:t>Burger, E.D., Perkins, T.K., and </a:t>
            </a:r>
            <a:r>
              <a:rPr lang="en-US" sz="1200" dirty="0" err="1"/>
              <a:t>Striegler</a:t>
            </a:r>
            <a:r>
              <a:rPr lang="en-US" sz="1200" dirty="0"/>
              <a:t>, J.H., </a:t>
            </a:r>
            <a:r>
              <a:rPr lang="en-US" sz="1200" i="1" dirty="0"/>
              <a:t>“Studies of Wax Deposition I the Trans Alaska Pipeline,”</a:t>
            </a:r>
            <a:r>
              <a:rPr lang="en-US" sz="1200" dirty="0"/>
              <a:t> JPT (June, 1981) 1075.</a:t>
            </a:r>
            <a:endParaRPr lang="es-AR" sz="1200" dirty="0"/>
          </a:p>
          <a:p>
            <a:endParaRPr lang="en-US" sz="1200" dirty="0"/>
          </a:p>
          <a:p>
            <a:r>
              <a:rPr lang="en-US" sz="1200" dirty="0" err="1"/>
              <a:t>Daraboina</a:t>
            </a:r>
            <a:r>
              <a:rPr lang="en-US" sz="1200" dirty="0"/>
              <a:t> N., </a:t>
            </a:r>
            <a:r>
              <a:rPr lang="en-US" sz="1200" dirty="0" err="1"/>
              <a:t>Alhosani</a:t>
            </a:r>
            <a:r>
              <a:rPr lang="en-US" sz="1200" dirty="0"/>
              <a:t>, A. </a:t>
            </a:r>
            <a:r>
              <a:rPr lang="en-US" sz="1200" i="1" dirty="0"/>
              <a:t>“Particulate Deposition Modeling for Predicting Paraffin Thickness in Flowlines: Application of Data Analytics for Model Parameters”, </a:t>
            </a:r>
            <a:r>
              <a:rPr lang="en-US" sz="1200" dirty="0"/>
              <a:t>Industrial &amp; Engineering Chemistry Research 2021 60 (43), 15793-15804</a:t>
            </a:r>
            <a:endParaRPr lang="es-AR" sz="1200" dirty="0"/>
          </a:p>
          <a:p>
            <a:endParaRPr lang="en-US" sz="1200" dirty="0"/>
          </a:p>
          <a:p>
            <a:r>
              <a:rPr lang="en-US" sz="1200" dirty="0"/>
              <a:t>Pedersen, </a:t>
            </a:r>
            <a:r>
              <a:rPr lang="en-US" sz="1200" dirty="0" err="1"/>
              <a:t>Chistensen</a:t>
            </a:r>
            <a:r>
              <a:rPr lang="en-US" sz="1200" dirty="0"/>
              <a:t>, Peter </a:t>
            </a:r>
            <a:r>
              <a:rPr lang="en-US" sz="1200" dirty="0" err="1"/>
              <a:t>Lindskou</a:t>
            </a:r>
            <a:r>
              <a:rPr lang="en-US" sz="1200" dirty="0"/>
              <a:t>, Shaikh, Jawad </a:t>
            </a:r>
            <a:r>
              <a:rPr lang="en-US" sz="1200" dirty="0" err="1"/>
              <a:t>Azeem</a:t>
            </a:r>
            <a:r>
              <a:rPr lang="en-US" sz="1200" dirty="0"/>
              <a:t>, </a:t>
            </a:r>
            <a:r>
              <a:rPr lang="en-US" sz="1200" i="1" dirty="0"/>
              <a:t>“Phase behavior of Petroleum Reservoir fluids”</a:t>
            </a:r>
            <a:r>
              <a:rPr lang="en-US" sz="1200" dirty="0"/>
              <a:t>. </a:t>
            </a:r>
            <a:r>
              <a:rPr lang="es-AR" sz="1200" dirty="0"/>
              <a:t>Cap. 11, 269-298.</a:t>
            </a:r>
          </a:p>
          <a:p>
            <a:endParaRPr lang="es-AR" sz="1200" dirty="0"/>
          </a:p>
          <a:p>
            <a:r>
              <a:rPr lang="es-AR" sz="1200" dirty="0"/>
              <a:t>Rodriguez, L., Castañeda, M., </a:t>
            </a:r>
            <a:r>
              <a:rPr lang="es-AR" sz="1200" dirty="0" err="1"/>
              <a:t>Garzon</a:t>
            </a:r>
            <a:r>
              <a:rPr lang="es-AR" sz="1200" dirty="0"/>
              <a:t>, J., 1999. </a:t>
            </a:r>
            <a:r>
              <a:rPr lang="es-AR" sz="1200" i="1" dirty="0"/>
              <a:t>“Fenómenos de cristalización de parafinas y sus efectos en las propiedades de flujo de crudos </a:t>
            </a:r>
            <a:r>
              <a:rPr lang="es-AR" sz="1200" i="1" dirty="0" err="1"/>
              <a:t>parafínicos</a:t>
            </a:r>
            <a:r>
              <a:rPr lang="es-AR" sz="1200" i="1" dirty="0"/>
              <a:t>”.</a:t>
            </a:r>
            <a:r>
              <a:rPr lang="es-AR" sz="1200" dirty="0"/>
              <a:t> Proyecto de investigación Fase I. Ecopetrol-ICP.</a:t>
            </a:r>
          </a:p>
          <a:p>
            <a:endParaRPr lang="es-AR" sz="1200" dirty="0"/>
          </a:p>
          <a:p>
            <a:r>
              <a:rPr lang="es-AR" sz="1200" dirty="0" err="1"/>
              <a:t>Savoy</a:t>
            </a:r>
            <a:r>
              <a:rPr lang="es-AR" sz="1200" dirty="0"/>
              <a:t> et. al.</a:t>
            </a:r>
            <a:r>
              <a:rPr lang="es-AR" sz="1200" i="1" dirty="0"/>
              <a:t> “Mejora en la productividad de pozos afectados por deposición de Parafinas en Vaca Muerta”.</a:t>
            </a:r>
            <a:r>
              <a:rPr lang="es-AR" sz="1200" dirty="0"/>
              <a:t>6to Congreso Producción - IAPG 2016.</a:t>
            </a:r>
          </a:p>
          <a:p>
            <a:endParaRPr lang="en-US" sz="1200" dirty="0"/>
          </a:p>
          <a:p>
            <a:r>
              <a:rPr lang="en-US" sz="1200" dirty="0"/>
              <a:t>Santos, G. </a:t>
            </a:r>
            <a:r>
              <a:rPr lang="en-US" sz="1200" dirty="0" err="1"/>
              <a:t>Daraboina</a:t>
            </a:r>
            <a:r>
              <a:rPr lang="en-US" sz="1200" dirty="0"/>
              <a:t>, N., </a:t>
            </a:r>
            <a:r>
              <a:rPr lang="en-US" sz="1200" dirty="0" err="1"/>
              <a:t>Sarica</a:t>
            </a:r>
            <a:r>
              <a:rPr lang="en-US" sz="1200" dirty="0"/>
              <a:t>, C. </a:t>
            </a:r>
            <a:r>
              <a:rPr lang="en-US" sz="1200" i="1" dirty="0"/>
              <a:t>“Dynamic Microscopic Study of Wax Deposition: Particulate Deposition”</a:t>
            </a:r>
            <a:r>
              <a:rPr lang="en-US" sz="1200" dirty="0"/>
              <a:t> Energy Fuels 2021, 35, 12065−12074.</a:t>
            </a:r>
            <a:endParaRPr lang="es-AR" sz="1200" dirty="0"/>
          </a:p>
          <a:p>
            <a:endParaRPr lang="en-US" sz="1200" dirty="0"/>
          </a:p>
          <a:p>
            <a:r>
              <a:rPr lang="en-US" sz="1200" dirty="0"/>
              <a:t>Singh, P., and H. S. </a:t>
            </a:r>
            <a:r>
              <a:rPr lang="en-US" sz="1200" dirty="0" err="1"/>
              <a:t>Fogler</a:t>
            </a:r>
            <a:r>
              <a:rPr lang="en-US" sz="1200" dirty="0"/>
              <a:t>, </a:t>
            </a:r>
            <a:r>
              <a:rPr lang="en-US" sz="1200" i="1" dirty="0"/>
              <a:t>“Fused Chemical Reactions: The Use of Dispersion to Delay Reaction Time in Tubular Reactors,”</a:t>
            </a:r>
            <a:r>
              <a:rPr lang="en-US" sz="1200" dirty="0"/>
              <a:t> Ind. Eng. Chem. Res., 37, 2203 (1998).</a:t>
            </a:r>
            <a:endParaRPr lang="es-AR" sz="1200" dirty="0"/>
          </a:p>
          <a:p>
            <a:endParaRPr lang="en-US" sz="1200" dirty="0"/>
          </a:p>
          <a:p>
            <a:r>
              <a:rPr lang="en-US" sz="1200" dirty="0"/>
              <a:t>Singh, P., H. S. </a:t>
            </a:r>
            <a:r>
              <a:rPr lang="en-US" sz="1200" dirty="0" err="1"/>
              <a:t>Fogler</a:t>
            </a:r>
            <a:r>
              <a:rPr lang="en-US" sz="1200" dirty="0"/>
              <a:t>, and N. </a:t>
            </a:r>
            <a:r>
              <a:rPr lang="en-US" sz="1200" dirty="0" err="1"/>
              <a:t>Nagarajan</a:t>
            </a:r>
            <a:r>
              <a:rPr lang="en-US" sz="1200" dirty="0"/>
              <a:t>, “</a:t>
            </a:r>
            <a:r>
              <a:rPr lang="en-US" sz="1200" i="1" dirty="0"/>
              <a:t>Prediction of the Wax Content of the Incipient Wax-Oil Gel in a </a:t>
            </a:r>
            <a:r>
              <a:rPr lang="en-US" sz="1200" i="1" dirty="0" err="1"/>
              <a:t>Flowloop</a:t>
            </a:r>
            <a:r>
              <a:rPr lang="en-US" sz="1200" i="1" dirty="0"/>
              <a:t>: An Application of the Controlled-Stress Rheometer,” </a:t>
            </a:r>
            <a:r>
              <a:rPr lang="en-US" sz="1200" dirty="0"/>
              <a:t>J. </a:t>
            </a:r>
            <a:r>
              <a:rPr lang="en-US" sz="1200" dirty="0" err="1"/>
              <a:t>Rheol</a:t>
            </a:r>
            <a:r>
              <a:rPr lang="en-US" sz="1200" dirty="0"/>
              <a:t>., 43, 1437 (1999).</a:t>
            </a:r>
            <a:endParaRPr lang="es-AR" sz="1200" dirty="0"/>
          </a:p>
          <a:p>
            <a:endParaRPr lang="en-US" sz="1200" dirty="0"/>
          </a:p>
          <a:p>
            <a:r>
              <a:rPr lang="en-US" sz="1200" dirty="0"/>
              <a:t>Singh, P., R. </a:t>
            </a:r>
            <a:r>
              <a:rPr lang="en-US" sz="1200" dirty="0" err="1"/>
              <a:t>Venkatesan</a:t>
            </a:r>
            <a:r>
              <a:rPr lang="en-US" sz="1200" dirty="0"/>
              <a:t>, H. S. </a:t>
            </a:r>
            <a:r>
              <a:rPr lang="en-US" sz="1200" dirty="0" err="1"/>
              <a:t>Fogler</a:t>
            </a:r>
            <a:r>
              <a:rPr lang="en-US" sz="1200" dirty="0"/>
              <a:t>, and N. </a:t>
            </a:r>
            <a:r>
              <a:rPr lang="en-US" sz="1200" dirty="0" err="1"/>
              <a:t>Nagarajan</a:t>
            </a:r>
            <a:r>
              <a:rPr lang="en-US" sz="1200" dirty="0"/>
              <a:t>, </a:t>
            </a:r>
            <a:r>
              <a:rPr lang="en-US" sz="1200" i="1" dirty="0"/>
              <a:t>“Formation and Aging of Incipient Thin </a:t>
            </a:r>
            <a:r>
              <a:rPr lang="en-US" sz="1200" dirty="0"/>
              <a:t>Film Wax-Oil Gels,” </a:t>
            </a:r>
            <a:r>
              <a:rPr lang="en-US" sz="1200" dirty="0" err="1"/>
              <a:t>AZChE</a:t>
            </a:r>
            <a:r>
              <a:rPr lang="en-US" sz="1200" dirty="0"/>
              <a:t> J., 46, 1059 (2000).</a:t>
            </a:r>
            <a:endParaRPr lang="es-AR" sz="1200" dirty="0"/>
          </a:p>
          <a:p>
            <a:endParaRPr lang="en-US" sz="1200" dirty="0"/>
          </a:p>
          <a:p>
            <a:r>
              <a:rPr lang="en-US" sz="1200" dirty="0"/>
              <a:t>Singh, P., R. </a:t>
            </a:r>
            <a:r>
              <a:rPr lang="en-US" sz="1200" dirty="0" err="1"/>
              <a:t>Venkatesan</a:t>
            </a:r>
            <a:r>
              <a:rPr lang="en-US" sz="1200" dirty="0"/>
              <a:t>, H. S. </a:t>
            </a:r>
            <a:r>
              <a:rPr lang="en-US" sz="1200" dirty="0" err="1"/>
              <a:t>Fogler</a:t>
            </a:r>
            <a:r>
              <a:rPr lang="en-US" sz="1200" dirty="0"/>
              <a:t> and N. R. </a:t>
            </a:r>
            <a:r>
              <a:rPr lang="en-US" sz="1200" dirty="0" err="1"/>
              <a:t>Nagarajan</a:t>
            </a:r>
            <a:r>
              <a:rPr lang="en-US" sz="1200" dirty="0"/>
              <a:t>, “</a:t>
            </a:r>
            <a:r>
              <a:rPr lang="en-US" sz="1200" i="1" dirty="0"/>
              <a:t>Morphological Evolution of Thick Wax Deposits During Aging</a:t>
            </a:r>
            <a:r>
              <a:rPr lang="en-US" sz="1200" dirty="0"/>
              <a:t>,” </a:t>
            </a:r>
            <a:r>
              <a:rPr lang="en-US" sz="1200" dirty="0" err="1"/>
              <a:t>AIChE</a:t>
            </a:r>
            <a:r>
              <a:rPr lang="en-US" sz="1200" dirty="0"/>
              <a:t> J. 47, 6 (2001).</a:t>
            </a:r>
            <a:endParaRPr lang="es-AR" sz="1200" dirty="0"/>
          </a:p>
          <a:p>
            <a:endParaRPr lang="en-US" sz="1200" dirty="0"/>
          </a:p>
          <a:p>
            <a:r>
              <a:rPr lang="en-US" sz="1200" dirty="0" err="1"/>
              <a:t>Venkatesan</a:t>
            </a:r>
            <a:r>
              <a:rPr lang="en-US" sz="1200" dirty="0"/>
              <a:t>, R., H. S. </a:t>
            </a:r>
            <a:r>
              <a:rPr lang="en-US" sz="1200" dirty="0" err="1"/>
              <a:t>Fogler</a:t>
            </a:r>
            <a:r>
              <a:rPr lang="en-US" sz="1200" dirty="0"/>
              <a:t> </a:t>
            </a:r>
            <a:r>
              <a:rPr lang="en-US" sz="1200" i="1" dirty="0"/>
              <a:t>“Comments on Analogies for Correlated Heat and Mass Transfer in Turbulent Flow”. </a:t>
            </a:r>
            <a:r>
              <a:rPr lang="en-US" sz="1200" dirty="0" err="1"/>
              <a:t>AIChE</a:t>
            </a:r>
            <a:r>
              <a:rPr lang="en-US" sz="1200" dirty="0"/>
              <a:t> J. 50, 7 (2004).</a:t>
            </a:r>
            <a:endParaRPr lang="es-AR" sz="1200" dirty="0"/>
          </a:p>
          <a:p>
            <a:endParaRPr lang="en-US" sz="1200" dirty="0"/>
          </a:p>
          <a:p>
            <a:r>
              <a:rPr lang="en-US" sz="1200" dirty="0"/>
              <a:t>Zhu Tao, </a:t>
            </a:r>
            <a:r>
              <a:rPr lang="en-US" sz="1200" i="1" dirty="0"/>
              <a:t>“Evaluation of Wax Deposition and Its Control During Production of Alaska North Slope Oils”</a:t>
            </a:r>
            <a:r>
              <a:rPr lang="en-US" sz="1200" dirty="0"/>
              <a:t>. Petroleum Development Laboratory Institute of Northern Engineering University of Alaska Fairbanks 2008.</a:t>
            </a:r>
            <a:endParaRPr lang="es-AR" sz="1200" dirty="0"/>
          </a:p>
        </p:txBody>
      </p:sp>
    </p:spTree>
    <p:extLst>
      <p:ext uri="{BB962C8B-B14F-4D97-AF65-F5344CB8AC3E}">
        <p14:creationId xmlns:p14="http://schemas.microsoft.com/office/powerpoint/2010/main" val="106294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60" y="1145893"/>
            <a:ext cx="11518868" cy="4574187"/>
          </a:xfrm>
        </p:spPr>
        <p:txBody>
          <a:bodyPr anchor="ctr" anchorCtr="0"/>
          <a:lstStyle/>
          <a:p>
            <a:r>
              <a:rPr lang="es-AR" sz="7400" dirty="0"/>
              <a:t>Muchas Gracias</a:t>
            </a:r>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666" y="5477124"/>
            <a:ext cx="1719674" cy="1103529"/>
          </a:xfrm>
          <a:prstGeom prst="rect">
            <a:avLst/>
          </a:prstGeom>
        </p:spPr>
      </p:pic>
    </p:spTree>
    <p:extLst>
      <p:ext uri="{BB962C8B-B14F-4D97-AF65-F5344CB8AC3E}">
        <p14:creationId xmlns:p14="http://schemas.microsoft.com/office/powerpoint/2010/main" val="412237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64160" y="1137920"/>
            <a:ext cx="2011680" cy="493830"/>
          </a:xfrm>
        </p:spPr>
        <p:txBody>
          <a:bodyPr/>
          <a:lstStyle/>
          <a:p>
            <a:pPr algn="l"/>
            <a:r>
              <a:rPr lang="es-AR" dirty="0"/>
              <a:t>Introducción</a:t>
            </a:r>
          </a:p>
          <a:p>
            <a:endParaRPr lang="es-AR" dirty="0"/>
          </a:p>
        </p:txBody>
      </p:sp>
      <p:pic>
        <p:nvPicPr>
          <p:cNvPr id="5" name="Imagen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rcRect l="4765" t="30519" r="7532" b="13185"/>
          <a:stretch/>
        </p:blipFill>
        <p:spPr>
          <a:xfrm>
            <a:off x="380766" y="2167305"/>
            <a:ext cx="2633373" cy="2253788"/>
          </a:xfrm>
          <a:prstGeom prst="rect">
            <a:avLst/>
          </a:prstGeom>
          <a:ln>
            <a:solidFill>
              <a:schemeClr val="tx1"/>
            </a:solidFill>
          </a:ln>
          <a:effectLst/>
        </p:spPr>
      </p:pic>
      <p:grpSp>
        <p:nvGrpSpPr>
          <p:cNvPr id="16" name="Grupo 15"/>
          <p:cNvGrpSpPr/>
          <p:nvPr/>
        </p:nvGrpSpPr>
        <p:grpSpPr>
          <a:xfrm>
            <a:off x="264160" y="4571999"/>
            <a:ext cx="5749762" cy="2088622"/>
            <a:chOff x="459008" y="1501481"/>
            <a:chExt cx="6179185" cy="2265163"/>
          </a:xfrm>
        </p:grpSpPr>
        <p:pic>
          <p:nvPicPr>
            <p:cNvPr id="4" name="Imagen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008" y="1501481"/>
              <a:ext cx="6179185" cy="2032000"/>
            </a:xfrm>
            <a:prstGeom prst="rect">
              <a:avLst/>
            </a:prstGeom>
            <a:noFill/>
            <a:ln>
              <a:noFill/>
            </a:ln>
          </p:spPr>
        </p:pic>
        <p:sp>
          <p:nvSpPr>
            <p:cNvPr id="15" name="Rectángulo 14"/>
            <p:cNvSpPr/>
            <p:nvPr/>
          </p:nvSpPr>
          <p:spPr>
            <a:xfrm>
              <a:off x="459008" y="3499611"/>
              <a:ext cx="6179185" cy="267033"/>
            </a:xfrm>
            <a:prstGeom prst="rect">
              <a:avLst/>
            </a:prstGeom>
          </p:spPr>
          <p:txBody>
            <a:bodyPr wrap="square">
              <a:spAutoFit/>
            </a:bodyPr>
            <a:lstStyle/>
            <a:p>
              <a:r>
                <a:rPr lang="es-MX" sz="1000" dirty="0">
                  <a:solidFill>
                    <a:srgbClr val="000000"/>
                  </a:solidFill>
                  <a:latin typeface="+mj-lt"/>
                  <a:ea typeface="Times New Roman" panose="02020603050405020304" pitchFamily="18" charset="0"/>
                </a:rPr>
                <a:t>Modificado de </a:t>
              </a:r>
              <a:r>
                <a:rPr lang="es-MX" sz="1000" dirty="0" err="1">
                  <a:solidFill>
                    <a:srgbClr val="000000"/>
                  </a:solidFill>
                  <a:latin typeface="+mj-lt"/>
                  <a:ea typeface="Times New Roman" panose="02020603050405020304" pitchFamily="18" charset="0"/>
                </a:rPr>
                <a:t>Nagu</a:t>
              </a:r>
              <a:r>
                <a:rPr lang="es-MX" sz="1000" dirty="0">
                  <a:solidFill>
                    <a:srgbClr val="000000"/>
                  </a:solidFill>
                  <a:latin typeface="+mj-lt"/>
                  <a:ea typeface="Times New Roman" panose="02020603050405020304" pitchFamily="18" charset="0"/>
                </a:rPr>
                <a:t> </a:t>
              </a:r>
              <a:r>
                <a:rPr lang="es-MX" sz="1000" dirty="0" err="1">
                  <a:solidFill>
                    <a:srgbClr val="000000"/>
                  </a:solidFill>
                  <a:latin typeface="+mj-lt"/>
                  <a:ea typeface="Times New Roman" panose="02020603050405020304" pitchFamily="18" charset="0"/>
                </a:rPr>
                <a:t>Daraboina</a:t>
              </a:r>
              <a:r>
                <a:rPr lang="es-MX" sz="1000" dirty="0">
                  <a:solidFill>
                    <a:srgbClr val="000000"/>
                  </a:solidFill>
                  <a:latin typeface="+mj-lt"/>
                  <a:ea typeface="Times New Roman" panose="02020603050405020304" pitchFamily="18" charset="0"/>
                </a:rPr>
                <a:t> </a:t>
              </a:r>
              <a:r>
                <a:rPr lang="es-MX" sz="1000" i="1" dirty="0">
                  <a:solidFill>
                    <a:srgbClr val="000000"/>
                  </a:solidFill>
                  <a:latin typeface="+mj-lt"/>
                  <a:ea typeface="Times New Roman" panose="02020603050405020304" pitchFamily="18" charset="0"/>
                </a:rPr>
                <a:t>et. al</a:t>
              </a:r>
              <a:r>
                <a:rPr lang="es-MX" sz="1000" dirty="0">
                  <a:solidFill>
                    <a:srgbClr val="000000"/>
                  </a:solidFill>
                  <a:latin typeface="+mj-lt"/>
                  <a:ea typeface="Times New Roman" panose="02020603050405020304" pitchFamily="18" charset="0"/>
                </a:rPr>
                <a:t>. 2021</a:t>
              </a:r>
              <a:endParaRPr lang="es-AR" sz="1000" dirty="0">
                <a:latin typeface="+mj-lt"/>
              </a:endParaRPr>
            </a:p>
          </p:txBody>
        </p:sp>
      </p:grpSp>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323" y="2750963"/>
            <a:ext cx="3758160" cy="1255667"/>
          </a:xfrm>
          <a:prstGeom prst="rect">
            <a:avLst/>
          </a:prstGeom>
        </p:spPr>
      </p:pic>
      <p:sp>
        <p:nvSpPr>
          <p:cNvPr id="19" name="Rectángulo 18"/>
          <p:cNvSpPr/>
          <p:nvPr/>
        </p:nvSpPr>
        <p:spPr>
          <a:xfrm>
            <a:off x="264160" y="1631750"/>
            <a:ext cx="3709126" cy="399707"/>
          </a:xfrm>
          <a:prstGeom prst="rect">
            <a:avLst/>
          </a:prstGeom>
        </p:spPr>
        <p:txBody>
          <a:bodyPr anchor="ctr" anchorCtr="0"/>
          <a:lstStyle/>
          <a:p>
            <a:pPr>
              <a:lnSpc>
                <a:spcPct val="90000"/>
              </a:lnSpc>
              <a:spcBef>
                <a:spcPts val="1000"/>
              </a:spcBef>
            </a:pPr>
            <a:r>
              <a:rPr lang="es-AR" dirty="0"/>
              <a:t>Parafinas: </a:t>
            </a:r>
            <a:r>
              <a:rPr lang="es-MX" dirty="0" err="1"/>
              <a:t>parum</a:t>
            </a:r>
            <a:r>
              <a:rPr lang="es-MX" dirty="0"/>
              <a:t> 'poco' y </a:t>
            </a:r>
            <a:r>
              <a:rPr lang="es-MX" dirty="0" err="1"/>
              <a:t>affinis</a:t>
            </a:r>
            <a:r>
              <a:rPr lang="es-MX" dirty="0"/>
              <a:t> 'afín‘</a:t>
            </a:r>
            <a:endParaRPr lang="es-AR" dirty="0"/>
          </a:p>
        </p:txBody>
      </p:sp>
      <p:pic>
        <p:nvPicPr>
          <p:cNvPr id="9" name="Imagen 8"/>
          <p:cNvPicPr>
            <a:picLocks noChangeAspect="1"/>
          </p:cNvPicPr>
          <p:nvPr/>
        </p:nvPicPr>
        <p:blipFill rotWithShape="1">
          <a:blip r:embed="rId7" cstate="print">
            <a:extLst>
              <a:ext uri="{28A0092B-C50C-407E-A947-70E740481C1C}">
                <a14:useLocalDpi xmlns:a14="http://schemas.microsoft.com/office/drawing/2010/main" val="0"/>
              </a:ext>
            </a:extLst>
          </a:blip>
          <a:srcRect l="12222" t="38222" r="8222" b="8445"/>
          <a:stretch/>
        </p:blipFill>
        <p:spPr>
          <a:xfrm>
            <a:off x="6316689" y="4502713"/>
            <a:ext cx="3013784" cy="1429435"/>
          </a:xfrm>
          <a:prstGeom prst="rect">
            <a:avLst/>
          </a:prstGeom>
          <a:ln>
            <a:solidFill>
              <a:schemeClr val="tx1"/>
            </a:solidFill>
          </a:ln>
        </p:spPr>
      </p:pic>
      <p:grpSp>
        <p:nvGrpSpPr>
          <p:cNvPr id="10" name="Grupo 9"/>
          <p:cNvGrpSpPr/>
          <p:nvPr/>
        </p:nvGrpSpPr>
        <p:grpSpPr>
          <a:xfrm>
            <a:off x="9633240" y="4299856"/>
            <a:ext cx="1980979" cy="1891313"/>
            <a:chOff x="9321483" y="3251199"/>
            <a:chExt cx="2361373" cy="2702561"/>
          </a:xfrm>
        </p:grpSpPr>
        <p:pic>
          <p:nvPicPr>
            <p:cNvPr id="11" name="Imagen 10"/>
            <p:cNvPicPr>
              <a:picLocks noChangeAspect="1"/>
            </p:cNvPicPr>
            <p:nvPr/>
          </p:nvPicPr>
          <p:blipFill rotWithShape="1">
            <a:blip r:embed="rId8" cstate="print">
              <a:extLst>
                <a:ext uri="{28A0092B-C50C-407E-A947-70E740481C1C}">
                  <a14:useLocalDpi xmlns:a14="http://schemas.microsoft.com/office/drawing/2010/main" val="0"/>
                </a:ext>
              </a:extLst>
            </a:blip>
            <a:srcRect l="31872" t="27506" r="30312" b="3545"/>
            <a:stretch/>
          </p:blipFill>
          <p:spPr>
            <a:xfrm>
              <a:off x="9321483" y="3251199"/>
              <a:ext cx="1111692" cy="2702561"/>
            </a:xfrm>
            <a:prstGeom prst="rect">
              <a:avLst/>
            </a:prstGeom>
            <a:ln>
              <a:solidFill>
                <a:schemeClr val="tx1"/>
              </a:solidFill>
            </a:ln>
          </p:spPr>
        </p:pic>
        <p:pic>
          <p:nvPicPr>
            <p:cNvPr id="12" name="Imagen 11"/>
            <p:cNvPicPr>
              <a:picLocks noChangeAspect="1"/>
            </p:cNvPicPr>
            <p:nvPr/>
          </p:nvPicPr>
          <p:blipFill rotWithShape="1">
            <a:blip r:embed="rId9" cstate="print">
              <a:extLst>
                <a:ext uri="{28A0092B-C50C-407E-A947-70E740481C1C}">
                  <a14:useLocalDpi xmlns:a14="http://schemas.microsoft.com/office/drawing/2010/main" val="0"/>
                </a:ext>
              </a:extLst>
            </a:blip>
            <a:srcRect l="41535" t="15121" r="25400" b="31250"/>
            <a:stretch/>
          </p:blipFill>
          <p:spPr>
            <a:xfrm rot="10800000">
              <a:off x="10433175" y="3251199"/>
              <a:ext cx="1249681" cy="2702560"/>
            </a:xfrm>
            <a:prstGeom prst="rect">
              <a:avLst/>
            </a:prstGeom>
            <a:ln>
              <a:solidFill>
                <a:schemeClr val="tx1"/>
              </a:solidFill>
            </a:ln>
          </p:spPr>
        </p:pic>
      </p:grpSp>
      <p:grpSp>
        <p:nvGrpSpPr>
          <p:cNvPr id="13" name="Grupo 12"/>
          <p:cNvGrpSpPr/>
          <p:nvPr/>
        </p:nvGrpSpPr>
        <p:grpSpPr>
          <a:xfrm>
            <a:off x="7242169" y="1384835"/>
            <a:ext cx="4619063" cy="2312498"/>
            <a:chOff x="5353901" y="892380"/>
            <a:chExt cx="5740818" cy="2932009"/>
          </a:xfrm>
        </p:grpSpPr>
        <p:pic>
          <p:nvPicPr>
            <p:cNvPr id="14" name="Imagen 13"/>
            <p:cNvPicPr>
              <a:picLocks noChangeAspect="1"/>
            </p:cNvPicPr>
            <p:nvPr/>
          </p:nvPicPr>
          <p:blipFill rotWithShape="1">
            <a:blip r:embed="rId10" cstate="print">
              <a:extLst>
                <a:ext uri="{28A0092B-C50C-407E-A947-70E740481C1C}">
                  <a14:useLocalDpi xmlns:a14="http://schemas.microsoft.com/office/drawing/2010/main" val="0"/>
                </a:ext>
              </a:extLst>
            </a:blip>
            <a:srcRect l="9178" t="23556" r="16155" b="19704"/>
            <a:stretch/>
          </p:blipFill>
          <p:spPr>
            <a:xfrm>
              <a:off x="5353901" y="892380"/>
              <a:ext cx="2893732" cy="2932009"/>
            </a:xfrm>
            <a:prstGeom prst="rect">
              <a:avLst/>
            </a:prstGeom>
            <a:ln>
              <a:solidFill>
                <a:schemeClr val="tx1"/>
              </a:solidFill>
            </a:ln>
          </p:spPr>
        </p:pic>
        <p:pic>
          <p:nvPicPr>
            <p:cNvPr id="17" name="Imagen 16"/>
            <p:cNvPicPr>
              <a:picLocks noChangeAspect="1"/>
            </p:cNvPicPr>
            <p:nvPr/>
          </p:nvPicPr>
          <p:blipFill rotWithShape="1">
            <a:blip r:embed="rId11" cstate="print">
              <a:extLst>
                <a:ext uri="{28A0092B-C50C-407E-A947-70E740481C1C}">
                  <a14:useLocalDpi xmlns:a14="http://schemas.microsoft.com/office/drawing/2010/main" val="0"/>
                </a:ext>
              </a:extLst>
            </a:blip>
            <a:srcRect l="7975" t="27259" r="11630" b="11704"/>
            <a:stretch/>
          </p:blipFill>
          <p:spPr>
            <a:xfrm>
              <a:off x="8205913" y="892383"/>
              <a:ext cx="2888806" cy="2932005"/>
            </a:xfrm>
            <a:prstGeom prst="rect">
              <a:avLst/>
            </a:prstGeom>
            <a:ln>
              <a:solidFill>
                <a:schemeClr val="tx1"/>
              </a:solidFill>
            </a:ln>
          </p:spPr>
        </p:pic>
      </p:grpSp>
      <p:cxnSp>
        <p:nvCxnSpPr>
          <p:cNvPr id="6" name="Conector recto de flecha 5"/>
          <p:cNvCxnSpPr/>
          <p:nvPr/>
        </p:nvCxnSpPr>
        <p:spPr>
          <a:xfrm>
            <a:off x="1926771" y="2841171"/>
            <a:ext cx="1251858" cy="97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2645229" y="3167743"/>
            <a:ext cx="631371" cy="29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2721429" y="3167743"/>
            <a:ext cx="674914" cy="529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2873829" y="3167743"/>
            <a:ext cx="598714" cy="68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V="1">
            <a:off x="7130143" y="3570514"/>
            <a:ext cx="674914" cy="100148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8584870" y="3378796"/>
            <a:ext cx="1397282" cy="1164863"/>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H="1" flipV="1">
            <a:off x="10761965" y="3570515"/>
            <a:ext cx="106401" cy="598714"/>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H="1" flipV="1">
            <a:off x="8977108" y="3581653"/>
            <a:ext cx="789475" cy="71820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64160" y="1137920"/>
            <a:ext cx="2011680" cy="493830"/>
          </a:xfrm>
        </p:spPr>
        <p:txBody>
          <a:bodyPr/>
          <a:lstStyle/>
          <a:p>
            <a:pPr algn="l"/>
            <a:r>
              <a:rPr lang="es-AR" dirty="0"/>
              <a:t>Objetivo</a:t>
            </a:r>
          </a:p>
          <a:p>
            <a:endParaRPr lang="es-AR" dirty="0"/>
          </a:p>
        </p:txBody>
      </p:sp>
      <p:sp>
        <p:nvSpPr>
          <p:cNvPr id="12" name="Rectángulo 11"/>
          <p:cNvSpPr/>
          <p:nvPr/>
        </p:nvSpPr>
        <p:spPr>
          <a:xfrm>
            <a:off x="538480" y="1631750"/>
            <a:ext cx="11247120" cy="4596330"/>
          </a:xfrm>
          <a:prstGeom prst="rect">
            <a:avLst/>
          </a:prstGeom>
        </p:spPr>
        <p:txBody>
          <a:bodyPr/>
          <a:lstStyle/>
          <a:p>
            <a:pPr>
              <a:lnSpc>
                <a:spcPct val="90000"/>
              </a:lnSpc>
              <a:spcBef>
                <a:spcPts val="1000"/>
              </a:spcBef>
            </a:pPr>
            <a:r>
              <a:rPr lang="es-MX" dirty="0"/>
              <a:t>Evaluar la deposición de parafinas en dos crudos de diferentes horizontes de navegación dentro de un mismo PAD (Orgánico y Cocina), y su respuesta frente a la acción de productos químicos de distinta naturaleza y a diferentes concentraciones.</a:t>
            </a:r>
          </a:p>
          <a:p>
            <a:pPr>
              <a:lnSpc>
                <a:spcPct val="90000"/>
              </a:lnSpc>
              <a:spcBef>
                <a:spcPts val="1000"/>
              </a:spcBef>
            </a:pPr>
            <a:endParaRPr lang="es-MX" dirty="0"/>
          </a:p>
          <a:p>
            <a:pPr>
              <a:lnSpc>
                <a:spcPct val="90000"/>
              </a:lnSpc>
              <a:spcBef>
                <a:spcPts val="1000"/>
              </a:spcBef>
            </a:pPr>
            <a:endParaRPr lang="es-MX" dirty="0"/>
          </a:p>
          <a:p>
            <a:pPr>
              <a:lnSpc>
                <a:spcPct val="90000"/>
              </a:lnSpc>
              <a:spcBef>
                <a:spcPts val="1000"/>
              </a:spcBef>
            </a:pPr>
            <a:r>
              <a:rPr lang="es-MX" dirty="0"/>
              <a:t>Fluidos Utilizados</a:t>
            </a:r>
          </a:p>
          <a:p>
            <a:pPr marL="285750" indent="-285750">
              <a:lnSpc>
                <a:spcPct val="90000"/>
              </a:lnSpc>
              <a:spcBef>
                <a:spcPts val="1000"/>
              </a:spcBef>
              <a:buFont typeface="Arial" panose="020B0604020202020204" pitchFamily="34" charset="0"/>
              <a:buChar char="•"/>
            </a:pPr>
            <a:r>
              <a:rPr lang="es-MX" dirty="0"/>
              <a:t>Muestra Petróleo 1: </a:t>
            </a:r>
            <a:r>
              <a:rPr lang="es-MX" i="1" dirty="0">
                <a:solidFill>
                  <a:srgbClr val="FF0000"/>
                </a:solidFill>
              </a:rPr>
              <a:t>“Orgánico”</a:t>
            </a:r>
          </a:p>
          <a:p>
            <a:pPr marL="285750" indent="-285750">
              <a:lnSpc>
                <a:spcPct val="90000"/>
              </a:lnSpc>
              <a:spcBef>
                <a:spcPts val="1000"/>
              </a:spcBef>
              <a:buFont typeface="Arial" panose="020B0604020202020204" pitchFamily="34" charset="0"/>
              <a:buChar char="•"/>
            </a:pPr>
            <a:r>
              <a:rPr lang="es-MX" dirty="0"/>
              <a:t>Muestra Petróleo 2: </a:t>
            </a:r>
            <a:r>
              <a:rPr lang="es-MX" i="1" dirty="0">
                <a:solidFill>
                  <a:srgbClr val="00B050"/>
                </a:solidFill>
              </a:rPr>
              <a:t>“Cocina”</a:t>
            </a:r>
          </a:p>
          <a:p>
            <a:pPr marL="285750" indent="-285750">
              <a:lnSpc>
                <a:spcPct val="90000"/>
              </a:lnSpc>
              <a:spcBef>
                <a:spcPts val="1000"/>
              </a:spcBef>
              <a:buFont typeface="Arial" panose="020B0604020202020204" pitchFamily="34" charset="0"/>
              <a:buChar char="•"/>
            </a:pPr>
            <a:r>
              <a:rPr lang="es-MX" dirty="0"/>
              <a:t>Inhibidor 1: </a:t>
            </a:r>
            <a:r>
              <a:rPr lang="es-MX" i="1" dirty="0"/>
              <a:t>“Tratamiento A” </a:t>
            </a:r>
            <a:br>
              <a:rPr lang="es-MX" i="1" dirty="0"/>
            </a:br>
            <a:r>
              <a:rPr lang="es-MX" i="1" dirty="0"/>
              <a:t>Base Poliéster </a:t>
            </a:r>
          </a:p>
          <a:p>
            <a:pPr marL="285750" indent="-285750">
              <a:lnSpc>
                <a:spcPct val="90000"/>
              </a:lnSpc>
              <a:spcBef>
                <a:spcPts val="1000"/>
              </a:spcBef>
              <a:buFont typeface="Arial" panose="020B0604020202020204" pitchFamily="34" charset="0"/>
              <a:buChar char="•"/>
            </a:pPr>
            <a:r>
              <a:rPr lang="es-MX" dirty="0"/>
              <a:t>Inhibidor 2: </a:t>
            </a:r>
            <a:r>
              <a:rPr lang="es-MX" i="1" dirty="0"/>
              <a:t>“Tratamiento B” </a:t>
            </a:r>
            <a:br>
              <a:rPr lang="es-MX" i="1" dirty="0"/>
            </a:br>
            <a:r>
              <a:rPr lang="es-MX" i="1" dirty="0"/>
              <a:t>Base Poliacrilato/</a:t>
            </a:r>
            <a:r>
              <a:rPr lang="es-MX" i="1" dirty="0" err="1"/>
              <a:t>Polimetacrilatos</a:t>
            </a:r>
            <a:endParaRPr lang="es-AR" i="1" dirty="0"/>
          </a:p>
        </p:txBody>
      </p:sp>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l="13062" t="33037" r="21358" b="21185"/>
          <a:stretch/>
        </p:blipFill>
        <p:spPr>
          <a:xfrm>
            <a:off x="8762231" y="3229580"/>
            <a:ext cx="2579028" cy="2400360"/>
          </a:xfrm>
          <a:prstGeom prst="rect">
            <a:avLst/>
          </a:prstGeom>
          <a:ln>
            <a:solidFill>
              <a:schemeClr val="tx1"/>
            </a:solidFill>
          </a:ln>
        </p:spPr>
      </p:pic>
      <p:grpSp>
        <p:nvGrpSpPr>
          <p:cNvPr id="5" name="Grupo 4"/>
          <p:cNvGrpSpPr/>
          <p:nvPr/>
        </p:nvGrpSpPr>
        <p:grpSpPr>
          <a:xfrm>
            <a:off x="4662693" y="2732566"/>
            <a:ext cx="3655197" cy="3495513"/>
            <a:chOff x="4662693" y="2631440"/>
            <a:chExt cx="3655197" cy="3596640"/>
          </a:xfrm>
        </p:grpSpPr>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t="14263" b="11938"/>
            <a:stretch/>
          </p:blipFill>
          <p:spPr>
            <a:xfrm>
              <a:off x="4662693" y="2631440"/>
              <a:ext cx="3655197" cy="3596640"/>
            </a:xfrm>
            <a:prstGeom prst="rect">
              <a:avLst/>
            </a:prstGeom>
            <a:ln>
              <a:solidFill>
                <a:schemeClr val="tx1"/>
              </a:solidFill>
            </a:ln>
          </p:spPr>
        </p:pic>
        <p:sp>
          <p:nvSpPr>
            <p:cNvPr id="4" name="CuadroTexto 3"/>
            <p:cNvSpPr txBox="1"/>
            <p:nvPr/>
          </p:nvSpPr>
          <p:spPr>
            <a:xfrm>
              <a:off x="5209954" y="5858748"/>
              <a:ext cx="1137683" cy="369332"/>
            </a:xfrm>
            <a:prstGeom prst="rect">
              <a:avLst/>
            </a:prstGeom>
            <a:noFill/>
          </p:spPr>
          <p:txBody>
            <a:bodyPr wrap="square" rtlCol="0">
              <a:spAutoFit/>
            </a:bodyPr>
            <a:lstStyle/>
            <a:p>
              <a:r>
                <a:rPr lang="es-AR" dirty="0">
                  <a:solidFill>
                    <a:srgbClr val="FF0000"/>
                  </a:solidFill>
                </a:rPr>
                <a:t>Orgánico</a:t>
              </a:r>
            </a:p>
          </p:txBody>
        </p:sp>
        <p:sp>
          <p:nvSpPr>
            <p:cNvPr id="7" name="CuadroTexto 6"/>
            <p:cNvSpPr txBox="1"/>
            <p:nvPr/>
          </p:nvSpPr>
          <p:spPr>
            <a:xfrm>
              <a:off x="6868633" y="5848324"/>
              <a:ext cx="928261" cy="369332"/>
            </a:xfrm>
            <a:prstGeom prst="rect">
              <a:avLst/>
            </a:prstGeom>
            <a:noFill/>
          </p:spPr>
          <p:txBody>
            <a:bodyPr wrap="square" rtlCol="0">
              <a:spAutoFit/>
            </a:bodyPr>
            <a:lstStyle/>
            <a:p>
              <a:r>
                <a:rPr lang="es-AR" dirty="0">
                  <a:solidFill>
                    <a:srgbClr val="00B050"/>
                  </a:solidFill>
                </a:rPr>
                <a:t>Cocina</a:t>
              </a:r>
            </a:p>
          </p:txBody>
        </p:sp>
      </p:grpSp>
    </p:spTree>
    <p:extLst>
      <p:ext uri="{BB962C8B-B14F-4D97-AF65-F5344CB8AC3E}">
        <p14:creationId xmlns:p14="http://schemas.microsoft.com/office/powerpoint/2010/main" val="64670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64160" y="1137920"/>
            <a:ext cx="2011680" cy="493830"/>
          </a:xfrm>
        </p:spPr>
        <p:txBody>
          <a:bodyPr/>
          <a:lstStyle/>
          <a:p>
            <a:pPr algn="l"/>
            <a:r>
              <a:rPr lang="es-AR" dirty="0"/>
              <a:t>Metodología</a:t>
            </a:r>
          </a:p>
        </p:txBody>
      </p:sp>
      <p:sp>
        <p:nvSpPr>
          <p:cNvPr id="12" name="Rectángulo 11"/>
          <p:cNvSpPr/>
          <p:nvPr/>
        </p:nvSpPr>
        <p:spPr>
          <a:xfrm>
            <a:off x="264160" y="1807536"/>
            <a:ext cx="5466789" cy="4725344"/>
          </a:xfrm>
          <a:prstGeom prst="rect">
            <a:avLst/>
          </a:prstGeom>
        </p:spPr>
        <p:txBody>
          <a:bodyPr/>
          <a:lstStyle/>
          <a:p>
            <a:pPr>
              <a:lnSpc>
                <a:spcPct val="90000"/>
              </a:lnSpc>
              <a:spcBef>
                <a:spcPts val="1000"/>
              </a:spcBef>
            </a:pPr>
            <a:r>
              <a:rPr lang="es-MX" u="sng" dirty="0"/>
              <a:t>Etapa 1: Caracterización y Validación de las muestras</a:t>
            </a:r>
          </a:p>
          <a:p>
            <a:pPr marL="285750" indent="-285750">
              <a:lnSpc>
                <a:spcPct val="90000"/>
              </a:lnSpc>
              <a:spcBef>
                <a:spcPts val="1000"/>
              </a:spcBef>
              <a:buFontTx/>
              <a:buChar char="-"/>
            </a:pPr>
            <a:endParaRPr lang="es-AR" sz="1400" dirty="0"/>
          </a:p>
          <a:p>
            <a:pPr marL="285750" indent="-285750">
              <a:lnSpc>
                <a:spcPct val="90000"/>
              </a:lnSpc>
              <a:spcBef>
                <a:spcPts val="1000"/>
              </a:spcBef>
              <a:buFontTx/>
              <a:buChar char="-"/>
            </a:pPr>
            <a:r>
              <a:rPr lang="es-AR" sz="1400" dirty="0"/>
              <a:t>Contenido de Agua (ASTM D-95)</a:t>
            </a:r>
          </a:p>
          <a:p>
            <a:pPr marL="285750" indent="-285750">
              <a:lnSpc>
                <a:spcPct val="90000"/>
              </a:lnSpc>
              <a:spcBef>
                <a:spcPts val="1000"/>
              </a:spcBef>
              <a:buFontTx/>
              <a:buChar char="-"/>
            </a:pPr>
            <a:r>
              <a:rPr lang="es-AR" sz="1400" dirty="0"/>
              <a:t>Viscosidad y Densidad en función de la Temperatura </a:t>
            </a:r>
            <a:br>
              <a:rPr lang="es-AR" sz="1400" dirty="0"/>
            </a:br>
            <a:r>
              <a:rPr lang="es-AR" sz="1400" dirty="0"/>
              <a:t>(ASTM D-7042)</a:t>
            </a:r>
          </a:p>
          <a:p>
            <a:pPr marL="285750" indent="-285750">
              <a:lnSpc>
                <a:spcPct val="90000"/>
              </a:lnSpc>
              <a:spcBef>
                <a:spcPts val="1000"/>
              </a:spcBef>
              <a:buFontTx/>
              <a:buChar char="-"/>
            </a:pPr>
            <a:r>
              <a:rPr lang="es-AR" sz="1400" dirty="0"/>
              <a:t>Viscosidad vs Esfuerzo de Corte</a:t>
            </a:r>
          </a:p>
          <a:p>
            <a:pPr marL="285750" indent="-285750">
              <a:lnSpc>
                <a:spcPct val="90000"/>
              </a:lnSpc>
              <a:spcBef>
                <a:spcPts val="1000"/>
              </a:spcBef>
              <a:buFontTx/>
              <a:buChar char="-"/>
            </a:pPr>
            <a:r>
              <a:rPr lang="es-AR" sz="1400" dirty="0" err="1"/>
              <a:t>Pour</a:t>
            </a:r>
            <a:r>
              <a:rPr lang="es-AR" sz="1400" dirty="0"/>
              <a:t> Point (ASTM D-97)</a:t>
            </a:r>
          </a:p>
          <a:p>
            <a:pPr marL="285750" indent="-285750">
              <a:lnSpc>
                <a:spcPct val="90000"/>
              </a:lnSpc>
              <a:spcBef>
                <a:spcPts val="1000"/>
              </a:spcBef>
              <a:buFontTx/>
              <a:buChar char="-"/>
            </a:pPr>
            <a:r>
              <a:rPr lang="es-AR" sz="1400" dirty="0"/>
              <a:t>WAT y WDT por DSC (ASTM D-4419 </a:t>
            </a:r>
            <a:r>
              <a:rPr lang="es-AR" sz="1400" dirty="0" err="1"/>
              <a:t>mod</a:t>
            </a:r>
            <a:r>
              <a:rPr lang="es-AR" sz="1400" dirty="0"/>
              <a:t>.)</a:t>
            </a:r>
          </a:p>
          <a:p>
            <a:pPr marL="285750" indent="-285750">
              <a:lnSpc>
                <a:spcPct val="90000"/>
              </a:lnSpc>
              <a:spcBef>
                <a:spcPts val="1000"/>
              </a:spcBef>
              <a:buFontTx/>
              <a:buChar char="-"/>
            </a:pPr>
            <a:r>
              <a:rPr lang="es-AR" sz="1400" dirty="0"/>
              <a:t>Cromatografía de alta resolución</a:t>
            </a:r>
          </a:p>
          <a:p>
            <a:pPr marL="285750" indent="-285750">
              <a:lnSpc>
                <a:spcPct val="90000"/>
              </a:lnSpc>
              <a:spcBef>
                <a:spcPts val="1000"/>
              </a:spcBef>
              <a:buFontTx/>
              <a:buChar char="-"/>
            </a:pPr>
            <a:r>
              <a:rPr lang="es-AR" sz="1400" dirty="0"/>
              <a:t>Contenido total de Parafinas (precipitación con Acetona)</a:t>
            </a:r>
          </a:p>
          <a:p>
            <a:pPr marL="285750" indent="-285750">
              <a:lnSpc>
                <a:spcPct val="90000"/>
              </a:lnSpc>
              <a:spcBef>
                <a:spcPts val="1000"/>
              </a:spcBef>
              <a:buFontTx/>
              <a:buChar char="-"/>
            </a:pPr>
            <a:r>
              <a:rPr lang="es-AR" sz="1400" dirty="0"/>
              <a:t>S.A.R.A (ASTM D-2007 </a:t>
            </a:r>
            <a:r>
              <a:rPr lang="es-AR" sz="1400" dirty="0" err="1"/>
              <a:t>mod</a:t>
            </a:r>
            <a:r>
              <a:rPr lang="es-AR" sz="1400" dirty="0"/>
              <a:t>.)</a:t>
            </a:r>
          </a:p>
          <a:p>
            <a:pPr marL="285750" indent="-285750">
              <a:lnSpc>
                <a:spcPct val="90000"/>
              </a:lnSpc>
              <a:spcBef>
                <a:spcPts val="1000"/>
              </a:spcBef>
              <a:buFontTx/>
              <a:buChar char="-"/>
            </a:pPr>
            <a:r>
              <a:rPr lang="es-AR" sz="1400" dirty="0"/>
              <a:t>Caracterización Geoquímica</a:t>
            </a:r>
          </a:p>
        </p:txBody>
      </p:sp>
      <p:sp>
        <p:nvSpPr>
          <p:cNvPr id="4" name="Rectángulo 3"/>
          <p:cNvSpPr/>
          <p:nvPr/>
        </p:nvSpPr>
        <p:spPr>
          <a:xfrm>
            <a:off x="5953760" y="1807536"/>
            <a:ext cx="5689600" cy="4420544"/>
          </a:xfrm>
          <a:prstGeom prst="rect">
            <a:avLst/>
          </a:prstGeom>
        </p:spPr>
        <p:txBody>
          <a:bodyPr/>
          <a:lstStyle/>
          <a:p>
            <a:pPr>
              <a:lnSpc>
                <a:spcPct val="90000"/>
              </a:lnSpc>
              <a:spcBef>
                <a:spcPts val="1000"/>
              </a:spcBef>
            </a:pPr>
            <a:r>
              <a:rPr lang="es-MX" u="sng" dirty="0"/>
              <a:t>Etapa 2: Estudios en </a:t>
            </a:r>
            <a:r>
              <a:rPr lang="es-MX" u="sng" dirty="0" err="1"/>
              <a:t>Wax</a:t>
            </a:r>
            <a:r>
              <a:rPr lang="es-MX" u="sng" dirty="0"/>
              <a:t> </a:t>
            </a:r>
            <a:r>
              <a:rPr lang="es-MX" u="sng" dirty="0" err="1"/>
              <a:t>Flow</a:t>
            </a:r>
            <a:r>
              <a:rPr lang="es-MX" u="sng" dirty="0"/>
              <a:t> </a:t>
            </a:r>
            <a:r>
              <a:rPr lang="es-MX" u="sng" dirty="0" err="1"/>
              <a:t>Loop</a:t>
            </a:r>
            <a:r>
              <a:rPr lang="es-MX" u="sng" dirty="0"/>
              <a:t> (Análisis dinámico)</a:t>
            </a:r>
          </a:p>
          <a:p>
            <a:pPr>
              <a:lnSpc>
                <a:spcPct val="90000"/>
              </a:lnSpc>
              <a:spcBef>
                <a:spcPts val="1000"/>
              </a:spcBef>
            </a:pPr>
            <a:endParaRPr lang="es-MX" dirty="0"/>
          </a:p>
          <a:p>
            <a:pPr>
              <a:lnSpc>
                <a:spcPct val="90000"/>
              </a:lnSpc>
              <a:spcBef>
                <a:spcPts val="1000"/>
              </a:spcBef>
            </a:pPr>
            <a:endParaRPr lang="es-AR" dirty="0"/>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088" y="2254102"/>
            <a:ext cx="5671394" cy="4278777"/>
          </a:xfrm>
          <a:prstGeom prst="rect">
            <a:avLst/>
          </a:prstGeom>
          <a:noFill/>
          <a:ln>
            <a:noFill/>
          </a:ln>
        </p:spPr>
      </p:pic>
    </p:spTree>
    <p:extLst>
      <p:ext uri="{BB962C8B-B14F-4D97-AF65-F5344CB8AC3E}">
        <p14:creationId xmlns:p14="http://schemas.microsoft.com/office/powerpoint/2010/main" val="62557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60" y="1137920"/>
            <a:ext cx="4592320" cy="493830"/>
          </a:xfrm>
        </p:spPr>
        <p:txBody>
          <a:bodyPr/>
          <a:lstStyle/>
          <a:p>
            <a:pPr algn="l"/>
            <a:r>
              <a:rPr lang="es-AR" dirty="0"/>
              <a:t>Etapa 1: Caracterización de Fluidos </a:t>
            </a:r>
          </a:p>
          <a:p>
            <a:endParaRPr lang="es-AR" dirty="0"/>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762" y="3488018"/>
            <a:ext cx="3705465" cy="2232062"/>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2984949221"/>
              </p:ext>
            </p:extLst>
          </p:nvPr>
        </p:nvGraphicFramePr>
        <p:xfrm>
          <a:off x="416298" y="1703922"/>
          <a:ext cx="4561205" cy="2513584"/>
        </p:xfrm>
        <a:graphic>
          <a:graphicData uri="http://schemas.openxmlformats.org/drawingml/2006/table">
            <a:tbl>
              <a:tblPr firstRow="1" firstCol="1" lastRow="1" lastCol="1" bandRow="1" bandCol="1">
                <a:tableStyleId>{2D5ABB26-0587-4C30-8999-92F81FD0307C}</a:tableStyleId>
              </a:tblPr>
              <a:tblGrid>
                <a:gridCol w="1139825">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810260">
                  <a:extLst>
                    <a:ext uri="{9D8B030D-6E8A-4147-A177-3AD203B41FA5}">
                      <a16:colId xmlns:a16="http://schemas.microsoft.com/office/drawing/2014/main" val="20002"/>
                    </a:ext>
                  </a:extLst>
                </a:gridCol>
                <a:gridCol w="1080770">
                  <a:extLst>
                    <a:ext uri="{9D8B030D-6E8A-4147-A177-3AD203B41FA5}">
                      <a16:colId xmlns:a16="http://schemas.microsoft.com/office/drawing/2014/main" val="20003"/>
                    </a:ext>
                  </a:extLst>
                </a:gridCol>
              </a:tblGrid>
              <a:tr h="292100">
                <a:tc gridSpan="4">
                  <a:txBody>
                    <a:bodyPr/>
                    <a:lstStyle/>
                    <a:p>
                      <a:pPr algn="ctr">
                        <a:lnSpc>
                          <a:spcPct val="115000"/>
                        </a:lnSpc>
                        <a:spcAft>
                          <a:spcPts val="0"/>
                        </a:spcAft>
                      </a:pPr>
                      <a:r>
                        <a:rPr lang="es-AR" sz="1100" dirty="0">
                          <a:effectLst/>
                        </a:rPr>
                        <a:t>Propiedades Físico-Químicas</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234950">
                <a:tc>
                  <a:txBody>
                    <a:bodyPr/>
                    <a:lstStyle/>
                    <a:p>
                      <a:pPr algn="ctr">
                        <a:lnSpc>
                          <a:spcPct val="115000"/>
                        </a:lnSpc>
                        <a:spcAft>
                          <a:spcPts val="0"/>
                        </a:spcAft>
                      </a:pPr>
                      <a:r>
                        <a:rPr lang="es-AR" sz="1100">
                          <a:effectLst/>
                        </a:rPr>
                        <a:t>Análisis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Unidad</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Orgánico</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Cocina</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ctr">
                        <a:lnSpc>
                          <a:spcPct val="115000"/>
                        </a:lnSpc>
                        <a:spcAft>
                          <a:spcPts val="0"/>
                        </a:spcAft>
                      </a:pPr>
                      <a:r>
                        <a:rPr lang="es-AR" sz="1100">
                          <a:effectLst/>
                        </a:rPr>
                        <a:t>% Agua </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[%p/p]</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1.4</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1.7</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ctr">
                        <a:lnSpc>
                          <a:spcPct val="115000"/>
                        </a:lnSpc>
                        <a:spcAft>
                          <a:spcPts val="0"/>
                        </a:spcAft>
                      </a:pPr>
                      <a:r>
                        <a:rPr lang="es-AR" sz="1100">
                          <a:effectLst/>
                        </a:rPr>
                        <a:t>% Sólidos</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[%p/p]</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0.8</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0.6</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ctr">
                        <a:lnSpc>
                          <a:spcPct val="115000"/>
                        </a:lnSpc>
                        <a:spcAft>
                          <a:spcPts val="0"/>
                        </a:spcAft>
                      </a:pPr>
                      <a:r>
                        <a:rPr lang="es-AR" sz="1100">
                          <a:effectLst/>
                        </a:rPr>
                        <a:t>Densidad STD</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[g/cm</a:t>
                      </a:r>
                      <a:r>
                        <a:rPr lang="es-AR" sz="1100" baseline="30000">
                          <a:effectLst/>
                        </a:rPr>
                        <a:t>3</a:t>
                      </a:r>
                      <a:r>
                        <a:rPr lang="es-AR" sz="1100">
                          <a:effectLst/>
                        </a:rPr>
                        <a:t>]</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0.8442</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0.8384</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ctr">
                        <a:lnSpc>
                          <a:spcPct val="115000"/>
                        </a:lnSpc>
                        <a:spcAft>
                          <a:spcPts val="0"/>
                        </a:spcAft>
                      </a:pPr>
                      <a:r>
                        <a:rPr lang="es-AR" sz="1100">
                          <a:effectLst/>
                        </a:rPr>
                        <a:t>°API</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 </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36.1</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37.3</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161925">
                <a:tc>
                  <a:txBody>
                    <a:bodyPr/>
                    <a:lstStyle/>
                    <a:p>
                      <a:pPr algn="ctr">
                        <a:lnSpc>
                          <a:spcPct val="115000"/>
                        </a:lnSpc>
                        <a:spcAft>
                          <a:spcPts val="0"/>
                        </a:spcAft>
                      </a:pPr>
                      <a:r>
                        <a:rPr lang="es-AR" sz="1100">
                          <a:effectLst/>
                        </a:rPr>
                        <a:t>Pour Point</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[°C]</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&lt; -6</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&lt; -6</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161925">
                <a:tc>
                  <a:txBody>
                    <a:bodyPr/>
                    <a:lstStyle/>
                    <a:p>
                      <a:pPr algn="ctr">
                        <a:lnSpc>
                          <a:spcPct val="115000"/>
                        </a:lnSpc>
                        <a:spcAft>
                          <a:spcPts val="0"/>
                        </a:spcAft>
                      </a:pPr>
                      <a:r>
                        <a:rPr lang="es-AR" sz="1100">
                          <a:effectLst/>
                        </a:rPr>
                        <a:t>Viscosidad 25°C</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[cP]</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16.0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8.95</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161925">
                <a:tc>
                  <a:txBody>
                    <a:bodyPr/>
                    <a:lstStyle/>
                    <a:p>
                      <a:pPr algn="ctr">
                        <a:lnSpc>
                          <a:spcPct val="115000"/>
                        </a:lnSpc>
                        <a:spcAft>
                          <a:spcPts val="0"/>
                        </a:spcAft>
                      </a:pPr>
                      <a:r>
                        <a:rPr lang="es-AR" sz="1100">
                          <a:effectLst/>
                        </a:rPr>
                        <a:t>Parafinas </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[%p/p]</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6.4</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7.6</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8"/>
                  </a:ext>
                </a:extLst>
              </a:tr>
              <a:tr h="161925">
                <a:tc>
                  <a:txBody>
                    <a:bodyPr/>
                    <a:lstStyle/>
                    <a:p>
                      <a:pPr algn="ctr">
                        <a:lnSpc>
                          <a:spcPct val="115000"/>
                        </a:lnSpc>
                        <a:spcAft>
                          <a:spcPts val="0"/>
                        </a:spcAft>
                      </a:pPr>
                      <a:r>
                        <a:rPr lang="es-AR" sz="1100">
                          <a:effectLst/>
                        </a:rPr>
                        <a:t>WAT</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[°C]</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28.2</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25.5</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161925">
                <a:tc>
                  <a:txBody>
                    <a:bodyPr/>
                    <a:lstStyle/>
                    <a:p>
                      <a:pPr algn="ctr">
                        <a:lnSpc>
                          <a:spcPct val="115000"/>
                        </a:lnSpc>
                        <a:spcAft>
                          <a:spcPts val="0"/>
                        </a:spcAft>
                      </a:pPr>
                      <a:r>
                        <a:rPr lang="es-AR" sz="1100">
                          <a:effectLst/>
                        </a:rPr>
                        <a:t>WDT</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[°C]</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34.3</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30.8</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r h="161925">
                <a:tc>
                  <a:txBody>
                    <a:bodyPr/>
                    <a:lstStyle/>
                    <a:p>
                      <a:pPr algn="ctr">
                        <a:lnSpc>
                          <a:spcPct val="115000"/>
                        </a:lnSpc>
                        <a:spcAft>
                          <a:spcPts val="0"/>
                        </a:spcAft>
                      </a:pPr>
                      <a:r>
                        <a:rPr lang="es-AR" sz="1100">
                          <a:effectLst/>
                        </a:rPr>
                        <a:t>C20+ </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[%p/p]</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50.0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48.9</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11"/>
                  </a:ext>
                </a:extLst>
              </a:tr>
              <a:tr h="161925">
                <a:tc>
                  <a:txBody>
                    <a:bodyPr/>
                    <a:lstStyle/>
                    <a:p>
                      <a:pPr algn="ctr">
                        <a:lnSpc>
                          <a:spcPct val="115000"/>
                        </a:lnSpc>
                        <a:spcAft>
                          <a:spcPts val="0"/>
                        </a:spcAft>
                      </a:pPr>
                      <a:r>
                        <a:rPr lang="es-AR" sz="1100">
                          <a:effectLst/>
                        </a:rPr>
                        <a:t>PM</a:t>
                      </a:r>
                      <a:r>
                        <a:rPr lang="es-AR" sz="1100" baseline="-25000">
                          <a:effectLst/>
                        </a:rPr>
                        <a:t>m</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[g/mol]</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221.0</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217.0</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304102117"/>
              </p:ext>
            </p:extLst>
          </p:nvPr>
        </p:nvGraphicFramePr>
        <p:xfrm>
          <a:off x="416297" y="4501405"/>
          <a:ext cx="4561205" cy="1249426"/>
        </p:xfrm>
        <a:graphic>
          <a:graphicData uri="http://schemas.openxmlformats.org/drawingml/2006/table">
            <a:tbl>
              <a:tblPr firstRow="1" firstCol="1" lastRow="1" lastCol="1" bandRow="1" bandCol="1">
                <a:tableStyleId>{2D5ABB26-0587-4C30-8999-92F81FD0307C}</a:tableStyleId>
              </a:tblPr>
              <a:tblGrid>
                <a:gridCol w="1139825">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810260">
                  <a:extLst>
                    <a:ext uri="{9D8B030D-6E8A-4147-A177-3AD203B41FA5}">
                      <a16:colId xmlns:a16="http://schemas.microsoft.com/office/drawing/2014/main" val="20002"/>
                    </a:ext>
                  </a:extLst>
                </a:gridCol>
                <a:gridCol w="1080770">
                  <a:extLst>
                    <a:ext uri="{9D8B030D-6E8A-4147-A177-3AD203B41FA5}">
                      <a16:colId xmlns:a16="http://schemas.microsoft.com/office/drawing/2014/main" val="20003"/>
                    </a:ext>
                  </a:extLst>
                </a:gridCol>
              </a:tblGrid>
              <a:tr h="292100">
                <a:tc gridSpan="4">
                  <a:txBody>
                    <a:bodyPr/>
                    <a:lstStyle/>
                    <a:p>
                      <a:pPr algn="ctr">
                        <a:lnSpc>
                          <a:spcPct val="115000"/>
                        </a:lnSpc>
                        <a:spcAft>
                          <a:spcPts val="0"/>
                        </a:spcAft>
                      </a:pPr>
                      <a:r>
                        <a:rPr lang="es-AR" sz="1100" dirty="0">
                          <a:effectLst/>
                        </a:rPr>
                        <a:t>Análisis</a:t>
                      </a:r>
                      <a:r>
                        <a:rPr lang="es-AR" sz="1100" baseline="0" dirty="0">
                          <a:effectLst/>
                        </a:rPr>
                        <a:t> S.A.R.A.</a:t>
                      </a:r>
                      <a:endParaRPr lang="es-A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234950">
                <a:tc>
                  <a:txBody>
                    <a:bodyPr/>
                    <a:lstStyle/>
                    <a:p>
                      <a:pPr algn="ctr">
                        <a:lnSpc>
                          <a:spcPct val="115000"/>
                        </a:lnSpc>
                        <a:spcAft>
                          <a:spcPts val="0"/>
                        </a:spcAft>
                      </a:pPr>
                      <a:r>
                        <a:rPr lang="es-AR" sz="1100" dirty="0">
                          <a:effectLst/>
                        </a:rPr>
                        <a:t>Componentes</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Unidad</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Orgánico</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Cocina</a:t>
                      </a:r>
                      <a:endParaRPr lang="es-A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ctr">
                        <a:lnSpc>
                          <a:spcPct val="115000"/>
                        </a:lnSpc>
                        <a:spcAft>
                          <a:spcPts val="0"/>
                        </a:spcAft>
                      </a:pPr>
                      <a:r>
                        <a:rPr lang="es-AR" sz="1100" dirty="0">
                          <a:effectLst/>
                        </a:rPr>
                        <a:t>Saturados</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[%p/p]</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ctr">
                        <a:lnSpc>
                          <a:spcPct val="115000"/>
                        </a:lnSpc>
                        <a:spcAft>
                          <a:spcPts val="0"/>
                        </a:spcAft>
                      </a:pPr>
                      <a:r>
                        <a:rPr lang="es-AR" sz="1100" dirty="0">
                          <a:effectLst/>
                        </a:rPr>
                        <a:t>Aromáticos</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[%p/p]</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Resinas</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a:effectLst/>
                        </a:rPr>
                        <a:t>[%p/p]</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ctr">
                        <a:lnSpc>
                          <a:spcPct val="115000"/>
                        </a:lnSpc>
                        <a:spcAft>
                          <a:spcPts val="0"/>
                        </a:spcAft>
                      </a:pPr>
                      <a:r>
                        <a:rPr lang="es-AR"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Asfaltenos</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effectLst/>
                        </a:rPr>
                        <a:t>[%p/p]</a:t>
                      </a:r>
                      <a:endPar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p>
                  </a:txBody>
                  <a:tcPr marL="68580" marR="6858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8" name="Imagen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342" y="1735548"/>
            <a:ext cx="4672330" cy="2366645"/>
          </a:xfrm>
          <a:prstGeom prst="rect">
            <a:avLst/>
          </a:prstGeom>
          <a:noFill/>
          <a:ln>
            <a:noFill/>
          </a:ln>
        </p:spPr>
      </p:pic>
      <p:grpSp>
        <p:nvGrpSpPr>
          <p:cNvPr id="4" name="Grupo 3"/>
          <p:cNvGrpSpPr/>
          <p:nvPr/>
        </p:nvGrpSpPr>
        <p:grpSpPr>
          <a:xfrm>
            <a:off x="6422145" y="2202977"/>
            <a:ext cx="5044356" cy="2810477"/>
            <a:chOff x="521324" y="1709730"/>
            <a:chExt cx="8154843" cy="4125003"/>
          </a:xfrm>
        </p:grpSpPr>
        <p:pic>
          <p:nvPicPr>
            <p:cNvPr id="2" name="Imagen 1"/>
            <p:cNvPicPr>
              <a:picLocks noChangeAspect="1"/>
            </p:cNvPicPr>
            <p:nvPr/>
          </p:nvPicPr>
          <p:blipFill>
            <a:blip r:embed="rId5"/>
            <a:stretch>
              <a:fillRect/>
            </a:stretch>
          </p:blipFill>
          <p:spPr>
            <a:xfrm>
              <a:off x="521324" y="1709730"/>
              <a:ext cx="4077992" cy="4125003"/>
            </a:xfrm>
            <a:prstGeom prst="rect">
              <a:avLst/>
            </a:prstGeom>
          </p:spPr>
        </p:pic>
        <p:pic>
          <p:nvPicPr>
            <p:cNvPr id="3" name="Imagen 2"/>
            <p:cNvPicPr>
              <a:picLocks noChangeAspect="1"/>
            </p:cNvPicPr>
            <p:nvPr/>
          </p:nvPicPr>
          <p:blipFill>
            <a:blip r:embed="rId6"/>
            <a:stretch>
              <a:fillRect/>
            </a:stretch>
          </p:blipFill>
          <p:spPr>
            <a:xfrm>
              <a:off x="4599316" y="1710885"/>
              <a:ext cx="4076851" cy="4123848"/>
            </a:xfrm>
            <a:prstGeom prst="rect">
              <a:avLst/>
            </a:prstGeom>
          </p:spPr>
        </p:pic>
      </p:grpSp>
      <p:sp>
        <p:nvSpPr>
          <p:cNvPr id="5" name="Rectángulo 4"/>
          <p:cNvSpPr/>
          <p:nvPr/>
        </p:nvSpPr>
        <p:spPr>
          <a:xfrm>
            <a:off x="7708145" y="2229320"/>
            <a:ext cx="380551" cy="2519680"/>
          </a:xfrm>
          <a:prstGeom prst="rect">
            <a:avLst/>
          </a:prstGeom>
          <a:solidFill>
            <a:srgbClr val="FF0000">
              <a:alpha val="15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p:nvSpPr>
        <p:spPr>
          <a:xfrm>
            <a:off x="10230676" y="2222313"/>
            <a:ext cx="385057" cy="2519680"/>
          </a:xfrm>
          <a:prstGeom prst="rect">
            <a:avLst/>
          </a:prstGeom>
          <a:solidFill>
            <a:srgbClr val="FF0000">
              <a:alpha val="15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CuadroTexto 22"/>
          <p:cNvSpPr txBox="1"/>
          <p:nvPr/>
        </p:nvSpPr>
        <p:spPr>
          <a:xfrm>
            <a:off x="471391" y="5836042"/>
            <a:ext cx="11499508" cy="923330"/>
          </a:xfrm>
          <a:prstGeom prst="rect">
            <a:avLst/>
          </a:prstGeom>
          <a:solidFill>
            <a:schemeClr val="bg1"/>
          </a:solidFill>
        </p:spPr>
        <p:txBody>
          <a:bodyPr wrap="square" rtlCol="0">
            <a:spAutoFit/>
          </a:bodyPr>
          <a:lstStyle/>
          <a:p>
            <a:r>
              <a:rPr lang="es-MX" dirty="0"/>
              <a:t>La primera etapa permitió la caracterización de los petróleos evaluando sus propiedades físico-químicas y geoquímicas, evidenciando que se tratan de fluidos con propiedades y características diferentes lo que los enmarco como un buen escenario para evaluación y la aplicación de diferentes tratamientos de parafinas</a:t>
            </a:r>
          </a:p>
        </p:txBody>
      </p:sp>
      <p:sp>
        <p:nvSpPr>
          <p:cNvPr id="15" name="Rectángulo 14"/>
          <p:cNvSpPr/>
          <p:nvPr/>
        </p:nvSpPr>
        <p:spPr>
          <a:xfrm rot="5400000">
            <a:off x="3736924" y="2502445"/>
            <a:ext cx="380551" cy="2519680"/>
          </a:xfrm>
          <a:prstGeom prst="rect">
            <a:avLst/>
          </a:prstGeom>
          <a:solidFill>
            <a:srgbClr val="FF0000">
              <a:alpha val="15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1" name="Imagen 20"/>
          <p:cNvPicPr>
            <a:picLocks noChangeAspect="1"/>
          </p:cNvPicPr>
          <p:nvPr/>
        </p:nvPicPr>
        <p:blipFill>
          <a:blip r:embed="rId7"/>
          <a:stretch>
            <a:fillRect/>
          </a:stretch>
        </p:blipFill>
        <p:spPr>
          <a:xfrm>
            <a:off x="835440" y="2192975"/>
            <a:ext cx="5530066" cy="2810477"/>
          </a:xfrm>
          <a:prstGeom prst="rect">
            <a:avLst/>
          </a:prstGeom>
        </p:spPr>
      </p:pic>
    </p:spTree>
    <p:extLst>
      <p:ext uri="{BB962C8B-B14F-4D97-AF65-F5344CB8AC3E}">
        <p14:creationId xmlns:p14="http://schemas.microsoft.com/office/powerpoint/2010/main" val="23663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60" y="1137920"/>
            <a:ext cx="4592320" cy="493830"/>
          </a:xfrm>
        </p:spPr>
        <p:txBody>
          <a:bodyPr/>
          <a:lstStyle/>
          <a:p>
            <a:pPr algn="l"/>
            <a:r>
              <a:rPr lang="es-AR" dirty="0"/>
              <a:t>Etapa 2: </a:t>
            </a:r>
            <a:r>
              <a:rPr lang="es-AR" dirty="0" err="1"/>
              <a:t>Wax</a:t>
            </a:r>
            <a:r>
              <a:rPr lang="es-AR" dirty="0"/>
              <a:t> </a:t>
            </a:r>
            <a:r>
              <a:rPr lang="es-AR" dirty="0" err="1"/>
              <a:t>Flow</a:t>
            </a:r>
            <a:r>
              <a:rPr lang="es-AR" dirty="0"/>
              <a:t> </a:t>
            </a:r>
            <a:r>
              <a:rPr lang="es-AR" dirty="0" err="1"/>
              <a:t>Loop</a:t>
            </a:r>
            <a:endParaRPr lang="es-AR" dirty="0"/>
          </a:p>
          <a:p>
            <a:endParaRPr lang="es-AR" dirty="0"/>
          </a:p>
        </p:txBody>
      </p:sp>
      <p:sp>
        <p:nvSpPr>
          <p:cNvPr id="15" name="Rectángulo 14"/>
          <p:cNvSpPr/>
          <p:nvPr/>
        </p:nvSpPr>
        <p:spPr>
          <a:xfrm>
            <a:off x="264160" y="1737360"/>
            <a:ext cx="5008880" cy="4805680"/>
          </a:xfrm>
          <a:prstGeom prst="rect">
            <a:avLst/>
          </a:prstGeom>
        </p:spPr>
        <p:txBody>
          <a:bodyPr/>
          <a:lstStyle/>
          <a:p>
            <a:pPr>
              <a:lnSpc>
                <a:spcPct val="90000"/>
              </a:lnSpc>
              <a:spcBef>
                <a:spcPts val="1000"/>
              </a:spcBef>
            </a:pPr>
            <a:r>
              <a:rPr lang="es-AR" u="sng" dirty="0"/>
              <a:t>Condiciones de operación:</a:t>
            </a:r>
          </a:p>
          <a:p>
            <a:pPr>
              <a:lnSpc>
                <a:spcPct val="90000"/>
              </a:lnSpc>
              <a:spcBef>
                <a:spcPts val="1000"/>
              </a:spcBef>
            </a:pPr>
            <a:r>
              <a:rPr lang="es-AR" dirty="0"/>
              <a:t>Largo de </a:t>
            </a:r>
            <a:r>
              <a:rPr lang="es-AR" dirty="0" err="1"/>
              <a:t>Loop</a:t>
            </a:r>
            <a:r>
              <a:rPr lang="es-AR" dirty="0"/>
              <a:t>: 6,3 m</a:t>
            </a:r>
          </a:p>
          <a:p>
            <a:pPr>
              <a:lnSpc>
                <a:spcPct val="90000"/>
              </a:lnSpc>
              <a:spcBef>
                <a:spcPts val="1000"/>
              </a:spcBef>
            </a:pPr>
            <a:r>
              <a:rPr lang="es-AR" dirty="0"/>
              <a:t>Diámetro </a:t>
            </a:r>
            <a:r>
              <a:rPr lang="es-AR" dirty="0" err="1"/>
              <a:t>int</a:t>
            </a:r>
            <a:r>
              <a:rPr lang="es-AR" dirty="0"/>
              <a:t>.: 0.88 mm</a:t>
            </a:r>
          </a:p>
          <a:p>
            <a:pPr>
              <a:lnSpc>
                <a:spcPct val="90000"/>
              </a:lnSpc>
              <a:spcBef>
                <a:spcPts val="1000"/>
              </a:spcBef>
            </a:pPr>
            <a:r>
              <a:rPr lang="es-AR" dirty="0"/>
              <a:t>Temperatura del sistema: 40 °C</a:t>
            </a:r>
          </a:p>
          <a:p>
            <a:pPr>
              <a:lnSpc>
                <a:spcPct val="90000"/>
              </a:lnSpc>
              <a:spcBef>
                <a:spcPts val="1000"/>
              </a:spcBef>
            </a:pPr>
            <a:r>
              <a:rPr lang="es-AR" dirty="0"/>
              <a:t>Caudal de Circulación: 10 ml/min</a:t>
            </a:r>
          </a:p>
          <a:p>
            <a:pPr>
              <a:lnSpc>
                <a:spcPct val="90000"/>
              </a:lnSpc>
              <a:spcBef>
                <a:spcPts val="1000"/>
              </a:spcBef>
            </a:pPr>
            <a:r>
              <a:rPr lang="es-AR" dirty="0"/>
              <a:t>Temperatura </a:t>
            </a:r>
            <a:r>
              <a:rPr lang="es-AR" dirty="0" err="1"/>
              <a:t>Loop</a:t>
            </a:r>
            <a:r>
              <a:rPr lang="es-AR" dirty="0"/>
              <a:t>: 15 °C</a:t>
            </a:r>
          </a:p>
          <a:p>
            <a:pPr>
              <a:lnSpc>
                <a:spcPct val="90000"/>
              </a:lnSpc>
              <a:spcBef>
                <a:spcPts val="1000"/>
              </a:spcBef>
            </a:pPr>
            <a:r>
              <a:rPr lang="es-AR" dirty="0"/>
              <a:t>Tiempo total de circulación: 18 </a:t>
            </a:r>
            <a:r>
              <a:rPr lang="es-AR" dirty="0" err="1"/>
              <a:t>hs</a:t>
            </a:r>
            <a:endParaRPr lang="es-AR" dirty="0"/>
          </a:p>
          <a:p>
            <a:pPr>
              <a:lnSpc>
                <a:spcPct val="90000"/>
              </a:lnSpc>
              <a:spcBef>
                <a:spcPts val="1000"/>
              </a:spcBef>
            </a:pPr>
            <a:r>
              <a:rPr lang="es-AR" dirty="0"/>
              <a:t>Presión </a:t>
            </a:r>
            <a:r>
              <a:rPr lang="es-AR" dirty="0" err="1"/>
              <a:t>máx</a:t>
            </a:r>
            <a:r>
              <a:rPr lang="es-AR" dirty="0"/>
              <a:t> trabajo: 100 bar</a:t>
            </a:r>
          </a:p>
          <a:p>
            <a:pPr>
              <a:lnSpc>
                <a:spcPct val="90000"/>
              </a:lnSpc>
              <a:spcBef>
                <a:spcPts val="1000"/>
              </a:spcBef>
            </a:pPr>
            <a:r>
              <a:rPr lang="es-AR" dirty="0"/>
              <a:t>Volumen de muestra utilizado: 350 ml (por ensayo)</a:t>
            </a:r>
          </a:p>
          <a:p>
            <a:pPr algn="just">
              <a:lnSpc>
                <a:spcPct val="90000"/>
              </a:lnSpc>
              <a:spcBef>
                <a:spcPts val="1000"/>
              </a:spcBef>
            </a:pPr>
            <a:r>
              <a:rPr lang="es-AR" dirty="0"/>
              <a:t>Concentraciones nominales de los tratamientos: 500 ppm y 1000 ppm. (± 20 ppm)</a:t>
            </a:r>
          </a:p>
          <a:p>
            <a:pPr algn="just">
              <a:lnSpc>
                <a:spcPct val="90000"/>
              </a:lnSpc>
              <a:spcBef>
                <a:spcPts val="1000"/>
              </a:spcBef>
            </a:pPr>
            <a:r>
              <a:rPr lang="es-AR" dirty="0"/>
              <a:t>Total de estudios 10</a:t>
            </a:r>
          </a:p>
        </p:txBody>
      </p:sp>
      <p:sp>
        <p:nvSpPr>
          <p:cNvPr id="2" name="Rectángulo 1"/>
          <p:cNvSpPr/>
          <p:nvPr/>
        </p:nvSpPr>
        <p:spPr>
          <a:xfrm>
            <a:off x="5273040" y="1737360"/>
            <a:ext cx="6847840" cy="1851789"/>
          </a:xfrm>
          <a:prstGeom prst="rect">
            <a:avLst/>
          </a:prstGeom>
        </p:spPr>
        <p:txBody>
          <a:bodyPr wrap="square">
            <a:spAutoFit/>
          </a:bodyPr>
          <a:lstStyle/>
          <a:p>
            <a:pPr>
              <a:lnSpc>
                <a:spcPct val="90000"/>
              </a:lnSpc>
              <a:spcBef>
                <a:spcPts val="1000"/>
              </a:spcBef>
            </a:pPr>
            <a:r>
              <a:rPr lang="es-MX" u="sng" dirty="0"/>
              <a:t>Fluidos Utilizados</a:t>
            </a:r>
          </a:p>
          <a:p>
            <a:pPr marL="285750" indent="-285750">
              <a:lnSpc>
                <a:spcPct val="90000"/>
              </a:lnSpc>
              <a:spcBef>
                <a:spcPts val="1000"/>
              </a:spcBef>
              <a:buFont typeface="Arial" panose="020B0604020202020204" pitchFamily="34" charset="0"/>
              <a:buChar char="•"/>
            </a:pPr>
            <a:r>
              <a:rPr lang="es-MX" dirty="0"/>
              <a:t>Muestra Petróleo 1: </a:t>
            </a:r>
            <a:r>
              <a:rPr lang="es-MX" i="1" dirty="0">
                <a:solidFill>
                  <a:srgbClr val="FF0000"/>
                </a:solidFill>
              </a:rPr>
              <a:t>“Orgánico”</a:t>
            </a:r>
          </a:p>
          <a:p>
            <a:pPr marL="285750" indent="-285750">
              <a:lnSpc>
                <a:spcPct val="90000"/>
              </a:lnSpc>
              <a:spcBef>
                <a:spcPts val="1000"/>
              </a:spcBef>
              <a:buFont typeface="Arial" panose="020B0604020202020204" pitchFamily="34" charset="0"/>
              <a:buChar char="•"/>
            </a:pPr>
            <a:r>
              <a:rPr lang="es-MX" dirty="0"/>
              <a:t>Muestra Petróleo 2: </a:t>
            </a:r>
            <a:r>
              <a:rPr lang="es-MX" i="1" dirty="0">
                <a:solidFill>
                  <a:srgbClr val="00B050"/>
                </a:solidFill>
              </a:rPr>
              <a:t>“Cocina”</a:t>
            </a:r>
          </a:p>
          <a:p>
            <a:pPr marL="285750" indent="-285750">
              <a:lnSpc>
                <a:spcPct val="90000"/>
              </a:lnSpc>
              <a:spcBef>
                <a:spcPts val="1000"/>
              </a:spcBef>
              <a:buFont typeface="Arial" panose="020B0604020202020204" pitchFamily="34" charset="0"/>
              <a:buChar char="•"/>
            </a:pPr>
            <a:r>
              <a:rPr lang="es-MX" dirty="0"/>
              <a:t>Inhibidor 1: </a:t>
            </a:r>
            <a:r>
              <a:rPr lang="es-MX" i="1" dirty="0"/>
              <a:t>“Tratamiento A” - Base Poliéster </a:t>
            </a:r>
          </a:p>
          <a:p>
            <a:pPr marL="285750" indent="-285750">
              <a:lnSpc>
                <a:spcPct val="90000"/>
              </a:lnSpc>
              <a:spcBef>
                <a:spcPts val="1000"/>
              </a:spcBef>
              <a:buFont typeface="Arial" panose="020B0604020202020204" pitchFamily="34" charset="0"/>
              <a:buChar char="•"/>
            </a:pPr>
            <a:r>
              <a:rPr lang="es-MX" dirty="0"/>
              <a:t>Inhibidor 2: </a:t>
            </a:r>
            <a:r>
              <a:rPr lang="es-MX" i="1" dirty="0"/>
              <a:t>“Tratamiento B” – Base Poliacrilato/</a:t>
            </a:r>
            <a:r>
              <a:rPr lang="es-MX" i="1" dirty="0" err="1"/>
              <a:t>Polimetacrilatos</a:t>
            </a:r>
            <a:endParaRPr lang="es-AR" i="1"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9407"/>
          <a:stretch/>
        </p:blipFill>
        <p:spPr>
          <a:xfrm>
            <a:off x="5862097" y="3589149"/>
            <a:ext cx="4778121" cy="2888109"/>
          </a:xfrm>
          <a:prstGeom prst="rect">
            <a:avLst/>
          </a:prstGeom>
          <a:ln>
            <a:solidFill>
              <a:schemeClr val="tx1"/>
            </a:solidFill>
          </a:ln>
        </p:spPr>
      </p:pic>
    </p:spTree>
    <p:extLst>
      <p:ext uri="{BB962C8B-B14F-4D97-AF65-F5344CB8AC3E}">
        <p14:creationId xmlns:p14="http://schemas.microsoft.com/office/powerpoint/2010/main" val="279477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59" y="1137920"/>
            <a:ext cx="10697065" cy="493830"/>
          </a:xfrm>
        </p:spPr>
        <p:txBody>
          <a:bodyPr/>
          <a:lstStyle/>
          <a:p>
            <a:pPr algn="l"/>
            <a:r>
              <a:rPr lang="es-AR" dirty="0"/>
              <a:t>Etapa 2: </a:t>
            </a:r>
            <a:r>
              <a:rPr lang="es-AR" dirty="0" err="1"/>
              <a:t>Wax</a:t>
            </a:r>
            <a:r>
              <a:rPr lang="es-AR" dirty="0"/>
              <a:t> </a:t>
            </a:r>
            <a:r>
              <a:rPr lang="es-AR" dirty="0" err="1"/>
              <a:t>Flow</a:t>
            </a:r>
            <a:r>
              <a:rPr lang="es-AR" dirty="0"/>
              <a:t> </a:t>
            </a:r>
            <a:r>
              <a:rPr lang="es-AR" dirty="0" err="1"/>
              <a:t>Loop</a:t>
            </a:r>
            <a:r>
              <a:rPr lang="es-AR" dirty="0"/>
              <a:t> – Resultados por </a:t>
            </a:r>
            <a:r>
              <a:rPr lang="es-AR" dirty="0" err="1"/>
              <a:t>landing</a:t>
            </a:r>
            <a:endParaRPr lang="es-AR" dirty="0"/>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397" y="2013528"/>
            <a:ext cx="3689400" cy="2012400"/>
          </a:xfrm>
          <a:prstGeom prst="rect">
            <a:avLst/>
          </a:prstGeom>
          <a:ln>
            <a:solidFill>
              <a:schemeClr val="tx1"/>
            </a:solidFill>
          </a:ln>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397" y="4025205"/>
            <a:ext cx="3689400" cy="2012400"/>
          </a:xfrm>
          <a:prstGeom prst="rect">
            <a:avLst/>
          </a:prstGeom>
          <a:ln>
            <a:solidFill>
              <a:schemeClr val="tx1"/>
            </a:solidFill>
          </a:ln>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473" y="2013528"/>
            <a:ext cx="3689400" cy="2012400"/>
          </a:xfrm>
          <a:prstGeom prst="rect">
            <a:avLst/>
          </a:prstGeom>
          <a:ln>
            <a:solidFill>
              <a:schemeClr val="tx1"/>
            </a:solidFill>
          </a:ln>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3473" y="4025205"/>
            <a:ext cx="3689400" cy="2012400"/>
          </a:xfrm>
          <a:prstGeom prst="rect">
            <a:avLst/>
          </a:prstGeom>
          <a:ln>
            <a:solidFill>
              <a:schemeClr val="tx1"/>
            </a:solidFill>
          </a:ln>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321" y="3019005"/>
            <a:ext cx="3689400" cy="2012400"/>
          </a:xfrm>
          <a:prstGeom prst="rect">
            <a:avLst/>
          </a:prstGeom>
          <a:ln>
            <a:solidFill>
              <a:schemeClr val="tx1"/>
            </a:solidFill>
          </a:ln>
        </p:spPr>
      </p:pic>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3436" y="1999660"/>
            <a:ext cx="7138510" cy="4037945"/>
          </a:xfrm>
          <a:prstGeom prst="rect">
            <a:avLst/>
          </a:prstGeom>
          <a:ln>
            <a:solidFill>
              <a:schemeClr val="tx1"/>
            </a:solidFill>
          </a:ln>
        </p:spPr>
      </p:pic>
    </p:spTree>
    <p:extLst>
      <p:ext uri="{BB962C8B-B14F-4D97-AF65-F5344CB8AC3E}">
        <p14:creationId xmlns:p14="http://schemas.microsoft.com/office/powerpoint/2010/main" val="35850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59" y="1137920"/>
            <a:ext cx="10697065" cy="493830"/>
          </a:xfrm>
        </p:spPr>
        <p:txBody>
          <a:bodyPr/>
          <a:lstStyle/>
          <a:p>
            <a:pPr algn="l"/>
            <a:r>
              <a:rPr lang="es-AR" dirty="0"/>
              <a:t>Etapa 2: </a:t>
            </a:r>
            <a:r>
              <a:rPr lang="es-AR" dirty="0" err="1"/>
              <a:t>Wax</a:t>
            </a:r>
            <a:r>
              <a:rPr lang="es-AR" dirty="0"/>
              <a:t> </a:t>
            </a:r>
            <a:r>
              <a:rPr lang="es-AR" dirty="0" err="1"/>
              <a:t>Flow</a:t>
            </a:r>
            <a:r>
              <a:rPr lang="es-AR" dirty="0"/>
              <a:t> </a:t>
            </a:r>
            <a:r>
              <a:rPr lang="es-AR" dirty="0" err="1"/>
              <a:t>Loop</a:t>
            </a:r>
            <a:r>
              <a:rPr lang="es-AR" dirty="0"/>
              <a:t> – Resultados por </a:t>
            </a:r>
            <a:r>
              <a:rPr lang="es-AR" dirty="0" err="1"/>
              <a:t>landing</a:t>
            </a:r>
            <a:endParaRPr lang="es-AR" dirty="0"/>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397" y="2012041"/>
            <a:ext cx="3689400" cy="2012400"/>
          </a:xfrm>
          <a:prstGeom prst="rect">
            <a:avLst/>
          </a:prstGeom>
          <a:ln>
            <a:solidFill>
              <a:schemeClr val="tx1"/>
            </a:solidFill>
          </a:ln>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397" y="4024441"/>
            <a:ext cx="3689400" cy="2012400"/>
          </a:xfrm>
          <a:prstGeom prst="rect">
            <a:avLst/>
          </a:prstGeom>
          <a:ln>
            <a:solidFill>
              <a:schemeClr val="tx1"/>
            </a:solidFill>
          </a:ln>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4797" y="2012041"/>
            <a:ext cx="3689400" cy="2012400"/>
          </a:xfrm>
          <a:prstGeom prst="rect">
            <a:avLst/>
          </a:prstGeom>
          <a:ln>
            <a:solidFill>
              <a:schemeClr val="tx1"/>
            </a:solidFill>
          </a:ln>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4797" y="4024441"/>
            <a:ext cx="3689400" cy="2012400"/>
          </a:xfrm>
          <a:prstGeom prst="rect">
            <a:avLst/>
          </a:prstGeom>
          <a:ln>
            <a:solidFill>
              <a:schemeClr val="tx1"/>
            </a:solidFill>
          </a:ln>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97" y="3018241"/>
            <a:ext cx="3689400" cy="2012400"/>
          </a:xfrm>
          <a:prstGeom prst="rect">
            <a:avLst/>
          </a:prstGeom>
          <a:ln>
            <a:solidFill>
              <a:schemeClr val="tx1"/>
            </a:solidFill>
          </a:ln>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2327" y="1997641"/>
            <a:ext cx="7140728" cy="4039200"/>
          </a:xfrm>
          <a:prstGeom prst="rect">
            <a:avLst/>
          </a:prstGeom>
          <a:ln>
            <a:solidFill>
              <a:schemeClr val="tx1"/>
            </a:solidFill>
          </a:ln>
        </p:spPr>
      </p:pic>
    </p:spTree>
    <p:extLst>
      <p:ext uri="{BB962C8B-B14F-4D97-AF65-F5344CB8AC3E}">
        <p14:creationId xmlns:p14="http://schemas.microsoft.com/office/powerpoint/2010/main" val="39731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a:spLocks noGrp="1"/>
          </p:cNvSpPr>
          <p:nvPr>
            <p:ph type="subTitle" idx="1"/>
          </p:nvPr>
        </p:nvSpPr>
        <p:spPr>
          <a:xfrm>
            <a:off x="264160" y="1137920"/>
            <a:ext cx="9956286" cy="493830"/>
          </a:xfrm>
        </p:spPr>
        <p:txBody>
          <a:bodyPr/>
          <a:lstStyle/>
          <a:p>
            <a:pPr algn="l"/>
            <a:r>
              <a:rPr lang="es-AR" dirty="0"/>
              <a:t>Etapa 2: </a:t>
            </a:r>
            <a:r>
              <a:rPr lang="es-AR" dirty="0" err="1"/>
              <a:t>Wax</a:t>
            </a:r>
            <a:r>
              <a:rPr lang="es-AR" dirty="0"/>
              <a:t> </a:t>
            </a:r>
            <a:r>
              <a:rPr lang="es-AR" dirty="0" err="1"/>
              <a:t>Flow</a:t>
            </a:r>
            <a:r>
              <a:rPr lang="es-AR" dirty="0"/>
              <a:t> </a:t>
            </a:r>
            <a:r>
              <a:rPr lang="es-AR" dirty="0" err="1"/>
              <a:t>Loop</a:t>
            </a:r>
            <a:r>
              <a:rPr lang="es-AR" dirty="0"/>
              <a:t> – Resultados por tratamiento</a:t>
            </a:r>
          </a:p>
          <a:p>
            <a:endParaRPr lang="es-AR" dirty="0"/>
          </a:p>
        </p:txBody>
      </p:sp>
      <p:sp>
        <p:nvSpPr>
          <p:cNvPr id="12" name="Rectangle 1"/>
          <p:cNvSpPr>
            <a:spLocks noChangeArrowheads="1"/>
          </p:cNvSpPr>
          <p:nvPr/>
        </p:nvSpPr>
        <p:spPr bwMode="auto">
          <a:xfrm>
            <a:off x="3815397" y="52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37" y="2042809"/>
            <a:ext cx="5594873" cy="322007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509" y="2042809"/>
            <a:ext cx="5594873" cy="3220071"/>
          </a:xfrm>
          <a:prstGeom prst="rect">
            <a:avLst/>
          </a:prstGeom>
        </p:spPr>
      </p:pic>
    </p:spTree>
    <p:extLst>
      <p:ext uri="{BB962C8B-B14F-4D97-AF65-F5344CB8AC3E}">
        <p14:creationId xmlns:p14="http://schemas.microsoft.com/office/powerpoint/2010/main" val="26905970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TotalTime>
  <Words>1574</Words>
  <Application>Microsoft Office PowerPoint</Application>
  <PresentationFormat>Panorámica</PresentationFormat>
  <Paragraphs>176</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Symbol</vt:lpstr>
      <vt:lpstr>Times New Roman</vt:lpstr>
      <vt:lpstr>Tema de Office</vt:lpstr>
      <vt:lpstr>Evaluación de la deposición de parafinas en condiciones dinámicas (Wax Flow Loop) en crudos de Vaca Muerta y su respuesta frente a tratamientos químicos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Soporte Audiovisual</cp:lastModifiedBy>
  <cp:revision>48</cp:revision>
  <dcterms:created xsi:type="dcterms:W3CDTF">2023-07-24T14:30:55Z</dcterms:created>
  <dcterms:modified xsi:type="dcterms:W3CDTF">2023-11-08T13:30:25Z</dcterms:modified>
</cp:coreProperties>
</file>