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69" r:id="rId4"/>
    <p:sldId id="259" r:id="rId5"/>
    <p:sldId id="271" r:id="rId6"/>
    <p:sldId id="261" r:id="rId7"/>
    <p:sldId id="262" r:id="rId8"/>
    <p:sldId id="263" r:id="rId9"/>
    <p:sldId id="265" r:id="rId10"/>
    <p:sldId id="267" r:id="rId11"/>
    <p:sldId id="268" r:id="rId12"/>
    <p:sldId id="270" r:id="rId13"/>
    <p:sldId id="275" r:id="rId14"/>
    <p:sldId id="272" r:id="rId15"/>
    <p:sldId id="273" r:id="rId1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544" autoAdjust="0"/>
  </p:normalViewPr>
  <p:slideViewPr>
    <p:cSldViewPr snapToGrid="0" showGuides="1">
      <p:cViewPr varScale="1">
        <p:scale>
          <a:sx n="74" d="100"/>
          <a:sy n="74" d="100"/>
        </p:scale>
        <p:origin x="99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FDD37-2D49-4096-886A-A870BC414AD2}"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n-US"/>
        </a:p>
      </dgm:t>
    </dgm:pt>
    <dgm:pt modelId="{6A2CBA07-86C7-492D-B07A-C08EDA391AF7}">
      <dgm:prSet phldrT="[Text]"/>
      <dgm:spPr/>
      <dgm:t>
        <a:bodyPr/>
        <a:lstStyle/>
        <a:p>
          <a:r>
            <a:rPr lang="es-AR" dirty="0"/>
            <a:t>Revisión y análisis de literatura</a:t>
          </a:r>
          <a:endParaRPr lang="en-US" dirty="0"/>
        </a:p>
      </dgm:t>
    </dgm:pt>
    <dgm:pt modelId="{75D9F4DA-A4ED-493F-BBDC-258046295ADB}" type="parTrans" cxnId="{7FE314BC-897D-48E8-885F-F08F32C15BB7}">
      <dgm:prSet/>
      <dgm:spPr/>
      <dgm:t>
        <a:bodyPr/>
        <a:lstStyle/>
        <a:p>
          <a:endParaRPr lang="en-US"/>
        </a:p>
      </dgm:t>
    </dgm:pt>
    <dgm:pt modelId="{9987D1E7-1CAD-4355-A6E9-AF69CA833F53}" type="sibTrans" cxnId="{7FE314BC-897D-48E8-885F-F08F32C15BB7}">
      <dgm:prSet/>
      <dgm:spPr/>
      <dgm:t>
        <a:bodyPr/>
        <a:lstStyle/>
        <a:p>
          <a:endParaRPr lang="en-US"/>
        </a:p>
      </dgm:t>
    </dgm:pt>
    <dgm:pt modelId="{0AED14A5-46AF-4E8F-ACFE-47C89DE01EC9}">
      <dgm:prSet phldrT="[Text]"/>
      <dgm:spPr/>
      <dgm:t>
        <a:bodyPr/>
        <a:lstStyle/>
        <a:p>
          <a:r>
            <a:rPr lang="es-AR" dirty="0"/>
            <a:t>Selección de modelos a evaluar</a:t>
          </a:r>
          <a:endParaRPr lang="en-US" dirty="0"/>
        </a:p>
      </dgm:t>
    </dgm:pt>
    <dgm:pt modelId="{C347F552-2A28-4EEE-8BEA-661D8A468B88}" type="parTrans" cxnId="{E26A4102-4C79-4AAC-B4AD-48E1A32B7751}">
      <dgm:prSet/>
      <dgm:spPr/>
      <dgm:t>
        <a:bodyPr/>
        <a:lstStyle/>
        <a:p>
          <a:endParaRPr lang="en-US"/>
        </a:p>
      </dgm:t>
    </dgm:pt>
    <dgm:pt modelId="{5068EFF5-1E7B-41A5-950F-CB9B57B2BBB7}" type="sibTrans" cxnId="{E26A4102-4C79-4AAC-B4AD-48E1A32B7751}">
      <dgm:prSet/>
      <dgm:spPr/>
      <dgm:t>
        <a:bodyPr/>
        <a:lstStyle/>
        <a:p>
          <a:endParaRPr lang="en-US"/>
        </a:p>
      </dgm:t>
    </dgm:pt>
    <dgm:pt modelId="{E1446628-AE5A-4713-BE16-EAB243EA680C}">
      <dgm:prSet phldrT="[Text]"/>
      <dgm:spPr/>
      <dgm:t>
        <a:bodyPr/>
        <a:lstStyle/>
        <a:p>
          <a:r>
            <a:rPr lang="es-AR" dirty="0"/>
            <a:t>Evaluación de desempeño de modelos</a:t>
          </a:r>
        </a:p>
      </dgm:t>
    </dgm:pt>
    <dgm:pt modelId="{E20718E0-E214-4AA4-A6AD-096C90D56FC2}" type="parTrans" cxnId="{8826A225-9FAF-4486-9DD9-D8D1F345EB3D}">
      <dgm:prSet/>
      <dgm:spPr/>
      <dgm:t>
        <a:bodyPr/>
        <a:lstStyle/>
        <a:p>
          <a:endParaRPr lang="en-US"/>
        </a:p>
      </dgm:t>
    </dgm:pt>
    <dgm:pt modelId="{E866FD8A-BBC8-472A-9EB2-977A343FD186}" type="sibTrans" cxnId="{8826A225-9FAF-4486-9DD9-D8D1F345EB3D}">
      <dgm:prSet/>
      <dgm:spPr/>
      <dgm:t>
        <a:bodyPr/>
        <a:lstStyle/>
        <a:p>
          <a:endParaRPr lang="en-US"/>
        </a:p>
      </dgm:t>
    </dgm:pt>
    <dgm:pt modelId="{FC21C194-886C-4B18-B6B1-C3B798ECD341}">
      <dgm:prSet/>
      <dgm:spPr/>
      <dgm:t>
        <a:bodyPr/>
        <a:lstStyle/>
        <a:p>
          <a:r>
            <a:rPr lang="es-AR" dirty="0"/>
            <a:t>Envolvente de modelos en campo</a:t>
          </a:r>
          <a:endParaRPr lang="en-US" dirty="0"/>
        </a:p>
      </dgm:t>
    </dgm:pt>
    <dgm:pt modelId="{E4B9BBCE-066D-458D-8302-D7435A4CD616}" type="parTrans" cxnId="{CB710393-F05D-454B-89B3-866F412877C7}">
      <dgm:prSet/>
      <dgm:spPr/>
      <dgm:t>
        <a:bodyPr/>
        <a:lstStyle/>
        <a:p>
          <a:endParaRPr lang="en-US"/>
        </a:p>
      </dgm:t>
    </dgm:pt>
    <dgm:pt modelId="{8E3D1669-9215-4E44-9C45-98E3E0F1674A}" type="sibTrans" cxnId="{CB710393-F05D-454B-89B3-866F412877C7}">
      <dgm:prSet/>
      <dgm:spPr/>
      <dgm:t>
        <a:bodyPr/>
        <a:lstStyle/>
        <a:p>
          <a:endParaRPr lang="en-US"/>
        </a:p>
      </dgm:t>
    </dgm:pt>
    <dgm:pt modelId="{AB269DC6-AEF7-4596-B601-FEE387FA4B5B}">
      <dgm:prSet/>
      <dgm:spPr/>
      <dgm:t>
        <a:bodyPr/>
        <a:lstStyle/>
        <a:p>
          <a:r>
            <a:rPr lang="es-AR" dirty="0"/>
            <a:t>Selección de modelo</a:t>
          </a:r>
        </a:p>
      </dgm:t>
    </dgm:pt>
    <dgm:pt modelId="{8AB34C1B-FC05-4662-A327-D6370BB011C5}" type="parTrans" cxnId="{7C0B777A-5399-499A-9D9B-04927FF52E21}">
      <dgm:prSet/>
      <dgm:spPr/>
      <dgm:t>
        <a:bodyPr/>
        <a:lstStyle/>
        <a:p>
          <a:endParaRPr lang="es-AR"/>
        </a:p>
      </dgm:t>
    </dgm:pt>
    <dgm:pt modelId="{E220EFDB-957F-41E5-913F-F6503E0BE8C8}" type="sibTrans" cxnId="{7C0B777A-5399-499A-9D9B-04927FF52E21}">
      <dgm:prSet/>
      <dgm:spPr/>
      <dgm:t>
        <a:bodyPr/>
        <a:lstStyle/>
        <a:p>
          <a:endParaRPr lang="es-AR"/>
        </a:p>
      </dgm:t>
    </dgm:pt>
    <dgm:pt modelId="{60902F1A-5814-40E4-B2E7-5687AE21A6B8}">
      <dgm:prSet/>
      <dgm:spPr/>
      <dgm:t>
        <a:bodyPr/>
        <a:lstStyle/>
        <a:p>
          <a:r>
            <a:rPr lang="es-AR" dirty="0"/>
            <a:t>Programar para PE</a:t>
          </a:r>
        </a:p>
      </dgm:t>
    </dgm:pt>
    <dgm:pt modelId="{B0B96D3C-0F28-4ABD-A176-98864B8AB1C1}" type="parTrans" cxnId="{0A34F4AC-E908-4F29-B477-54140A803630}">
      <dgm:prSet/>
      <dgm:spPr/>
      <dgm:t>
        <a:bodyPr/>
        <a:lstStyle/>
        <a:p>
          <a:endParaRPr lang="es-AR"/>
        </a:p>
      </dgm:t>
    </dgm:pt>
    <dgm:pt modelId="{1C653559-0B65-4256-A64F-06C252C39BE0}" type="sibTrans" cxnId="{0A34F4AC-E908-4F29-B477-54140A803630}">
      <dgm:prSet/>
      <dgm:spPr/>
      <dgm:t>
        <a:bodyPr/>
        <a:lstStyle/>
        <a:p>
          <a:endParaRPr lang="es-AR"/>
        </a:p>
      </dgm:t>
    </dgm:pt>
    <dgm:pt modelId="{8E3CCCBF-686B-48E9-BA8B-99A9743C28E5}" type="pres">
      <dgm:prSet presAssocID="{8B8FDD37-2D49-4096-886A-A870BC414AD2}" presName="diagram" presStyleCnt="0">
        <dgm:presLayoutVars>
          <dgm:dir/>
          <dgm:resizeHandles val="exact"/>
        </dgm:presLayoutVars>
      </dgm:prSet>
      <dgm:spPr/>
    </dgm:pt>
    <dgm:pt modelId="{531E9A60-0F8A-4693-89F8-1DB36BC03B02}" type="pres">
      <dgm:prSet presAssocID="{6A2CBA07-86C7-492D-B07A-C08EDA391AF7}" presName="node" presStyleLbl="node1" presStyleIdx="0" presStyleCnt="6">
        <dgm:presLayoutVars>
          <dgm:bulletEnabled val="1"/>
        </dgm:presLayoutVars>
      </dgm:prSet>
      <dgm:spPr/>
    </dgm:pt>
    <dgm:pt modelId="{4303FB45-3FE1-45A6-AD99-78CF565252BD}" type="pres">
      <dgm:prSet presAssocID="{9987D1E7-1CAD-4355-A6E9-AF69CA833F53}" presName="sibTrans" presStyleLbl="sibTrans2D1" presStyleIdx="0" presStyleCnt="5"/>
      <dgm:spPr/>
    </dgm:pt>
    <dgm:pt modelId="{456B40CC-CA60-40CC-BCC9-8813D1E75807}" type="pres">
      <dgm:prSet presAssocID="{9987D1E7-1CAD-4355-A6E9-AF69CA833F53}" presName="connectorText" presStyleLbl="sibTrans2D1" presStyleIdx="0" presStyleCnt="5"/>
      <dgm:spPr/>
    </dgm:pt>
    <dgm:pt modelId="{FD6BDB2B-4D67-45D3-9D58-53B46A503EAB}" type="pres">
      <dgm:prSet presAssocID="{0AED14A5-46AF-4E8F-ACFE-47C89DE01EC9}" presName="node" presStyleLbl="node1" presStyleIdx="1" presStyleCnt="6">
        <dgm:presLayoutVars>
          <dgm:bulletEnabled val="1"/>
        </dgm:presLayoutVars>
      </dgm:prSet>
      <dgm:spPr/>
    </dgm:pt>
    <dgm:pt modelId="{E728E6D9-3FE2-4A2F-BBA6-2881BE44DBA1}" type="pres">
      <dgm:prSet presAssocID="{5068EFF5-1E7B-41A5-950F-CB9B57B2BBB7}" presName="sibTrans" presStyleLbl="sibTrans2D1" presStyleIdx="1" presStyleCnt="5"/>
      <dgm:spPr/>
    </dgm:pt>
    <dgm:pt modelId="{CDC97106-0657-4C2E-947A-D00506E83621}" type="pres">
      <dgm:prSet presAssocID="{5068EFF5-1E7B-41A5-950F-CB9B57B2BBB7}" presName="connectorText" presStyleLbl="sibTrans2D1" presStyleIdx="1" presStyleCnt="5"/>
      <dgm:spPr/>
    </dgm:pt>
    <dgm:pt modelId="{304C0CA7-16D3-47B4-B271-DCAAC7C799BB}" type="pres">
      <dgm:prSet presAssocID="{E1446628-AE5A-4713-BE16-EAB243EA680C}" presName="node" presStyleLbl="node1" presStyleIdx="2" presStyleCnt="6">
        <dgm:presLayoutVars>
          <dgm:bulletEnabled val="1"/>
        </dgm:presLayoutVars>
      </dgm:prSet>
      <dgm:spPr/>
    </dgm:pt>
    <dgm:pt modelId="{7AC71C6A-B204-4C45-8E5A-A76109C56B96}" type="pres">
      <dgm:prSet presAssocID="{E866FD8A-BBC8-472A-9EB2-977A343FD186}" presName="sibTrans" presStyleLbl="sibTrans2D1" presStyleIdx="2" presStyleCnt="5"/>
      <dgm:spPr/>
    </dgm:pt>
    <dgm:pt modelId="{92D65D02-C34B-49D6-93C1-BC14542145F7}" type="pres">
      <dgm:prSet presAssocID="{E866FD8A-BBC8-472A-9EB2-977A343FD186}" presName="connectorText" presStyleLbl="sibTrans2D1" presStyleIdx="2" presStyleCnt="5"/>
      <dgm:spPr/>
    </dgm:pt>
    <dgm:pt modelId="{5CDCE37D-1619-4841-996E-2BF805C8B6F3}" type="pres">
      <dgm:prSet presAssocID="{FC21C194-886C-4B18-B6B1-C3B798ECD341}" presName="node" presStyleLbl="node1" presStyleIdx="3" presStyleCnt="6">
        <dgm:presLayoutVars>
          <dgm:bulletEnabled val="1"/>
        </dgm:presLayoutVars>
      </dgm:prSet>
      <dgm:spPr/>
    </dgm:pt>
    <dgm:pt modelId="{81869F23-8CCE-4010-A1A8-528630F4B418}" type="pres">
      <dgm:prSet presAssocID="{8E3D1669-9215-4E44-9C45-98E3E0F1674A}" presName="sibTrans" presStyleLbl="sibTrans2D1" presStyleIdx="3" presStyleCnt="5"/>
      <dgm:spPr/>
    </dgm:pt>
    <dgm:pt modelId="{DD1306BE-1CA3-47A5-A615-7F1B89101E7A}" type="pres">
      <dgm:prSet presAssocID="{8E3D1669-9215-4E44-9C45-98E3E0F1674A}" presName="connectorText" presStyleLbl="sibTrans2D1" presStyleIdx="3" presStyleCnt="5"/>
      <dgm:spPr/>
    </dgm:pt>
    <dgm:pt modelId="{C764E277-9E52-4DEF-BCB6-49393E3E94EB}" type="pres">
      <dgm:prSet presAssocID="{AB269DC6-AEF7-4596-B601-FEE387FA4B5B}" presName="node" presStyleLbl="node1" presStyleIdx="4" presStyleCnt="6">
        <dgm:presLayoutVars>
          <dgm:bulletEnabled val="1"/>
        </dgm:presLayoutVars>
      </dgm:prSet>
      <dgm:spPr/>
    </dgm:pt>
    <dgm:pt modelId="{72F284C3-B660-4877-9F80-34F7B2100E72}" type="pres">
      <dgm:prSet presAssocID="{E220EFDB-957F-41E5-913F-F6503E0BE8C8}" presName="sibTrans" presStyleLbl="sibTrans2D1" presStyleIdx="4" presStyleCnt="5"/>
      <dgm:spPr/>
    </dgm:pt>
    <dgm:pt modelId="{6219D429-5A8F-4CD3-A89B-DC4A8FC0E1AE}" type="pres">
      <dgm:prSet presAssocID="{E220EFDB-957F-41E5-913F-F6503E0BE8C8}" presName="connectorText" presStyleLbl="sibTrans2D1" presStyleIdx="4" presStyleCnt="5"/>
      <dgm:spPr/>
    </dgm:pt>
    <dgm:pt modelId="{10424157-3B77-412B-86D9-650A50512621}" type="pres">
      <dgm:prSet presAssocID="{60902F1A-5814-40E4-B2E7-5687AE21A6B8}" presName="node" presStyleLbl="node1" presStyleIdx="5" presStyleCnt="6">
        <dgm:presLayoutVars>
          <dgm:bulletEnabled val="1"/>
        </dgm:presLayoutVars>
      </dgm:prSet>
      <dgm:spPr/>
    </dgm:pt>
  </dgm:ptLst>
  <dgm:cxnLst>
    <dgm:cxn modelId="{E26A4102-4C79-4AAC-B4AD-48E1A32B7751}" srcId="{8B8FDD37-2D49-4096-886A-A870BC414AD2}" destId="{0AED14A5-46AF-4E8F-ACFE-47C89DE01EC9}" srcOrd="1" destOrd="0" parTransId="{C347F552-2A28-4EEE-8BEA-661D8A468B88}" sibTransId="{5068EFF5-1E7B-41A5-950F-CB9B57B2BBB7}"/>
    <dgm:cxn modelId="{E5AE5B0E-4210-4B89-BFDF-E43DB8532B18}" type="presOf" srcId="{E866FD8A-BBC8-472A-9EB2-977A343FD186}" destId="{92D65D02-C34B-49D6-93C1-BC14542145F7}" srcOrd="1" destOrd="0" presId="urn:microsoft.com/office/officeart/2005/8/layout/process5"/>
    <dgm:cxn modelId="{2D6BF911-359E-45BA-AAC0-A29A706E6186}" type="presOf" srcId="{E866FD8A-BBC8-472A-9EB2-977A343FD186}" destId="{7AC71C6A-B204-4C45-8E5A-A76109C56B96}" srcOrd="0" destOrd="0" presId="urn:microsoft.com/office/officeart/2005/8/layout/process5"/>
    <dgm:cxn modelId="{CB13F414-CCB0-4A74-A92C-F74954B269DC}" type="presOf" srcId="{E220EFDB-957F-41E5-913F-F6503E0BE8C8}" destId="{6219D429-5A8F-4CD3-A89B-DC4A8FC0E1AE}" srcOrd="1" destOrd="0" presId="urn:microsoft.com/office/officeart/2005/8/layout/process5"/>
    <dgm:cxn modelId="{A917FB14-6A80-4BF7-A14A-2D174EA96CFD}" type="presOf" srcId="{9987D1E7-1CAD-4355-A6E9-AF69CA833F53}" destId="{456B40CC-CA60-40CC-BCC9-8813D1E75807}" srcOrd="1" destOrd="0" presId="urn:microsoft.com/office/officeart/2005/8/layout/process5"/>
    <dgm:cxn modelId="{8826A225-9FAF-4486-9DD9-D8D1F345EB3D}" srcId="{8B8FDD37-2D49-4096-886A-A870BC414AD2}" destId="{E1446628-AE5A-4713-BE16-EAB243EA680C}" srcOrd="2" destOrd="0" parTransId="{E20718E0-E214-4AA4-A6AD-096C90D56FC2}" sibTransId="{E866FD8A-BBC8-472A-9EB2-977A343FD186}"/>
    <dgm:cxn modelId="{876BCF30-8446-4069-B6E9-782A8DB75329}" type="presOf" srcId="{FC21C194-886C-4B18-B6B1-C3B798ECD341}" destId="{5CDCE37D-1619-4841-996E-2BF805C8B6F3}" srcOrd="0" destOrd="0" presId="urn:microsoft.com/office/officeart/2005/8/layout/process5"/>
    <dgm:cxn modelId="{0E087E3E-E488-4948-AB67-05A342264CCA}" type="presOf" srcId="{5068EFF5-1E7B-41A5-950F-CB9B57B2BBB7}" destId="{E728E6D9-3FE2-4A2F-BBA6-2881BE44DBA1}" srcOrd="0" destOrd="0" presId="urn:microsoft.com/office/officeart/2005/8/layout/process5"/>
    <dgm:cxn modelId="{EB6F6F61-5B1F-44F9-8803-2BBE41B40849}" type="presOf" srcId="{5068EFF5-1E7B-41A5-950F-CB9B57B2BBB7}" destId="{CDC97106-0657-4C2E-947A-D00506E83621}" srcOrd="1" destOrd="0" presId="urn:microsoft.com/office/officeart/2005/8/layout/process5"/>
    <dgm:cxn modelId="{B262BB50-9FDE-49A7-8B21-31D01E9933DC}" type="presOf" srcId="{E220EFDB-957F-41E5-913F-F6503E0BE8C8}" destId="{72F284C3-B660-4877-9F80-34F7B2100E72}" srcOrd="0" destOrd="0" presId="urn:microsoft.com/office/officeart/2005/8/layout/process5"/>
    <dgm:cxn modelId="{7C0B777A-5399-499A-9D9B-04927FF52E21}" srcId="{8B8FDD37-2D49-4096-886A-A870BC414AD2}" destId="{AB269DC6-AEF7-4596-B601-FEE387FA4B5B}" srcOrd="4" destOrd="0" parTransId="{8AB34C1B-FC05-4662-A327-D6370BB011C5}" sibTransId="{E220EFDB-957F-41E5-913F-F6503E0BE8C8}"/>
    <dgm:cxn modelId="{AB8E2D92-2C2E-467C-92E1-C1D39F23C4C7}" type="presOf" srcId="{E1446628-AE5A-4713-BE16-EAB243EA680C}" destId="{304C0CA7-16D3-47B4-B271-DCAAC7C799BB}" srcOrd="0" destOrd="0" presId="urn:microsoft.com/office/officeart/2005/8/layout/process5"/>
    <dgm:cxn modelId="{CB710393-F05D-454B-89B3-866F412877C7}" srcId="{8B8FDD37-2D49-4096-886A-A870BC414AD2}" destId="{FC21C194-886C-4B18-B6B1-C3B798ECD341}" srcOrd="3" destOrd="0" parTransId="{E4B9BBCE-066D-458D-8302-D7435A4CD616}" sibTransId="{8E3D1669-9215-4E44-9C45-98E3E0F1674A}"/>
    <dgm:cxn modelId="{55EE32A4-E78C-490D-9C93-7C32C10D1888}" type="presOf" srcId="{AB269DC6-AEF7-4596-B601-FEE387FA4B5B}" destId="{C764E277-9E52-4DEF-BCB6-49393E3E94EB}" srcOrd="0" destOrd="0" presId="urn:microsoft.com/office/officeart/2005/8/layout/process5"/>
    <dgm:cxn modelId="{0A34F4AC-E908-4F29-B477-54140A803630}" srcId="{8B8FDD37-2D49-4096-886A-A870BC414AD2}" destId="{60902F1A-5814-40E4-B2E7-5687AE21A6B8}" srcOrd="5" destOrd="0" parTransId="{B0B96D3C-0F28-4ABD-A176-98864B8AB1C1}" sibTransId="{1C653559-0B65-4256-A64F-06C252C39BE0}"/>
    <dgm:cxn modelId="{51FAA0B9-ACC4-4ED6-B961-A35562D2DC42}" type="presOf" srcId="{9987D1E7-1CAD-4355-A6E9-AF69CA833F53}" destId="{4303FB45-3FE1-45A6-AD99-78CF565252BD}" srcOrd="0" destOrd="0" presId="urn:microsoft.com/office/officeart/2005/8/layout/process5"/>
    <dgm:cxn modelId="{7FE314BC-897D-48E8-885F-F08F32C15BB7}" srcId="{8B8FDD37-2D49-4096-886A-A870BC414AD2}" destId="{6A2CBA07-86C7-492D-B07A-C08EDA391AF7}" srcOrd="0" destOrd="0" parTransId="{75D9F4DA-A4ED-493F-BBDC-258046295ADB}" sibTransId="{9987D1E7-1CAD-4355-A6E9-AF69CA833F53}"/>
    <dgm:cxn modelId="{CF8B9ECA-E524-4060-AB9D-F51EA875AFF5}" type="presOf" srcId="{8E3D1669-9215-4E44-9C45-98E3E0F1674A}" destId="{81869F23-8CCE-4010-A1A8-528630F4B418}" srcOrd="0" destOrd="0" presId="urn:microsoft.com/office/officeart/2005/8/layout/process5"/>
    <dgm:cxn modelId="{2624ABD5-62D9-4E2C-A8DC-CC6F1E660780}" type="presOf" srcId="{8E3D1669-9215-4E44-9C45-98E3E0F1674A}" destId="{DD1306BE-1CA3-47A5-A615-7F1B89101E7A}" srcOrd="1" destOrd="0" presId="urn:microsoft.com/office/officeart/2005/8/layout/process5"/>
    <dgm:cxn modelId="{D2CDECE1-14B7-4CC9-AA40-7FFF3C3A32C2}" type="presOf" srcId="{60902F1A-5814-40E4-B2E7-5687AE21A6B8}" destId="{10424157-3B77-412B-86D9-650A50512621}" srcOrd="0" destOrd="0" presId="urn:microsoft.com/office/officeart/2005/8/layout/process5"/>
    <dgm:cxn modelId="{97FB39E3-5183-4825-AC4B-137D90A8A70F}" type="presOf" srcId="{8B8FDD37-2D49-4096-886A-A870BC414AD2}" destId="{8E3CCCBF-686B-48E9-BA8B-99A9743C28E5}" srcOrd="0" destOrd="0" presId="urn:microsoft.com/office/officeart/2005/8/layout/process5"/>
    <dgm:cxn modelId="{77A262FA-0551-44E9-83A8-911D08460CAF}" type="presOf" srcId="{6A2CBA07-86C7-492D-B07A-C08EDA391AF7}" destId="{531E9A60-0F8A-4693-89F8-1DB36BC03B02}" srcOrd="0" destOrd="0" presId="urn:microsoft.com/office/officeart/2005/8/layout/process5"/>
    <dgm:cxn modelId="{F94154FB-119E-4148-9C27-066134113C31}" type="presOf" srcId="{0AED14A5-46AF-4E8F-ACFE-47C89DE01EC9}" destId="{FD6BDB2B-4D67-45D3-9D58-53B46A503EAB}" srcOrd="0" destOrd="0" presId="urn:microsoft.com/office/officeart/2005/8/layout/process5"/>
    <dgm:cxn modelId="{2D2C2275-3340-4ED3-86D0-BB8A883DEBE1}" type="presParOf" srcId="{8E3CCCBF-686B-48E9-BA8B-99A9743C28E5}" destId="{531E9A60-0F8A-4693-89F8-1DB36BC03B02}" srcOrd="0" destOrd="0" presId="urn:microsoft.com/office/officeart/2005/8/layout/process5"/>
    <dgm:cxn modelId="{79822764-5D04-405F-91E3-374D85B7AE42}" type="presParOf" srcId="{8E3CCCBF-686B-48E9-BA8B-99A9743C28E5}" destId="{4303FB45-3FE1-45A6-AD99-78CF565252BD}" srcOrd="1" destOrd="0" presId="urn:microsoft.com/office/officeart/2005/8/layout/process5"/>
    <dgm:cxn modelId="{71BD1725-7085-4CCE-A4BE-C87E78A561B1}" type="presParOf" srcId="{4303FB45-3FE1-45A6-AD99-78CF565252BD}" destId="{456B40CC-CA60-40CC-BCC9-8813D1E75807}" srcOrd="0" destOrd="0" presId="urn:microsoft.com/office/officeart/2005/8/layout/process5"/>
    <dgm:cxn modelId="{BE655B7B-A132-41B3-A26A-4C72B0390E67}" type="presParOf" srcId="{8E3CCCBF-686B-48E9-BA8B-99A9743C28E5}" destId="{FD6BDB2B-4D67-45D3-9D58-53B46A503EAB}" srcOrd="2" destOrd="0" presId="urn:microsoft.com/office/officeart/2005/8/layout/process5"/>
    <dgm:cxn modelId="{65BA4037-B870-4F79-A67E-B89AB51E5044}" type="presParOf" srcId="{8E3CCCBF-686B-48E9-BA8B-99A9743C28E5}" destId="{E728E6D9-3FE2-4A2F-BBA6-2881BE44DBA1}" srcOrd="3" destOrd="0" presId="urn:microsoft.com/office/officeart/2005/8/layout/process5"/>
    <dgm:cxn modelId="{9786B631-51C1-4B26-BAA3-AA847ACCA75A}" type="presParOf" srcId="{E728E6D9-3FE2-4A2F-BBA6-2881BE44DBA1}" destId="{CDC97106-0657-4C2E-947A-D00506E83621}" srcOrd="0" destOrd="0" presId="urn:microsoft.com/office/officeart/2005/8/layout/process5"/>
    <dgm:cxn modelId="{EDF84F04-6962-41A0-8C09-DD5BF50832C8}" type="presParOf" srcId="{8E3CCCBF-686B-48E9-BA8B-99A9743C28E5}" destId="{304C0CA7-16D3-47B4-B271-DCAAC7C799BB}" srcOrd="4" destOrd="0" presId="urn:microsoft.com/office/officeart/2005/8/layout/process5"/>
    <dgm:cxn modelId="{3CD55744-5CD9-46B3-A123-EC61B7DF0B0A}" type="presParOf" srcId="{8E3CCCBF-686B-48E9-BA8B-99A9743C28E5}" destId="{7AC71C6A-B204-4C45-8E5A-A76109C56B96}" srcOrd="5" destOrd="0" presId="urn:microsoft.com/office/officeart/2005/8/layout/process5"/>
    <dgm:cxn modelId="{D5EA4ADF-7646-4D06-8BB8-EE245FD9BC12}" type="presParOf" srcId="{7AC71C6A-B204-4C45-8E5A-A76109C56B96}" destId="{92D65D02-C34B-49D6-93C1-BC14542145F7}" srcOrd="0" destOrd="0" presId="urn:microsoft.com/office/officeart/2005/8/layout/process5"/>
    <dgm:cxn modelId="{86A08369-7B2D-4B5D-AFD7-C8904EB17602}" type="presParOf" srcId="{8E3CCCBF-686B-48E9-BA8B-99A9743C28E5}" destId="{5CDCE37D-1619-4841-996E-2BF805C8B6F3}" srcOrd="6" destOrd="0" presId="urn:microsoft.com/office/officeart/2005/8/layout/process5"/>
    <dgm:cxn modelId="{07612551-2620-4E22-ADF2-90176BD86AEF}" type="presParOf" srcId="{8E3CCCBF-686B-48E9-BA8B-99A9743C28E5}" destId="{81869F23-8CCE-4010-A1A8-528630F4B418}" srcOrd="7" destOrd="0" presId="urn:microsoft.com/office/officeart/2005/8/layout/process5"/>
    <dgm:cxn modelId="{85249149-1716-4C0F-96BB-93E37AD2E38E}" type="presParOf" srcId="{81869F23-8CCE-4010-A1A8-528630F4B418}" destId="{DD1306BE-1CA3-47A5-A615-7F1B89101E7A}" srcOrd="0" destOrd="0" presId="urn:microsoft.com/office/officeart/2005/8/layout/process5"/>
    <dgm:cxn modelId="{D2F833B6-E33D-4038-929D-D07870A88D6A}" type="presParOf" srcId="{8E3CCCBF-686B-48E9-BA8B-99A9743C28E5}" destId="{C764E277-9E52-4DEF-BCB6-49393E3E94EB}" srcOrd="8" destOrd="0" presId="urn:microsoft.com/office/officeart/2005/8/layout/process5"/>
    <dgm:cxn modelId="{03F6FFD6-2320-4F5C-B264-E290ED3323F0}" type="presParOf" srcId="{8E3CCCBF-686B-48E9-BA8B-99A9743C28E5}" destId="{72F284C3-B660-4877-9F80-34F7B2100E72}" srcOrd="9" destOrd="0" presId="urn:microsoft.com/office/officeart/2005/8/layout/process5"/>
    <dgm:cxn modelId="{3512E1A9-D9A7-4BF8-9363-2D821A9091CC}" type="presParOf" srcId="{72F284C3-B660-4877-9F80-34F7B2100E72}" destId="{6219D429-5A8F-4CD3-A89B-DC4A8FC0E1AE}" srcOrd="0" destOrd="0" presId="urn:microsoft.com/office/officeart/2005/8/layout/process5"/>
    <dgm:cxn modelId="{C832039F-656D-4BFA-B12E-4C81033C1649}" type="presParOf" srcId="{8E3CCCBF-686B-48E9-BA8B-99A9743C28E5}" destId="{10424157-3B77-412B-86D9-650A50512621}"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E9A60-0F8A-4693-89F8-1DB36BC03B02}">
      <dsp:nvSpPr>
        <dsp:cNvPr id="0" name=""/>
        <dsp:cNvSpPr/>
      </dsp:nvSpPr>
      <dsp:spPr>
        <a:xfrm>
          <a:off x="5093" y="702166"/>
          <a:ext cx="1522252" cy="9133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Revisión y análisis de literatura</a:t>
          </a:r>
          <a:endParaRPr lang="en-US" sz="1700" kern="1200" dirty="0"/>
        </a:p>
      </dsp:txBody>
      <dsp:txXfrm>
        <a:off x="31844" y="728917"/>
        <a:ext cx="1468750" cy="859849"/>
      </dsp:txXfrm>
    </dsp:sp>
    <dsp:sp modelId="{4303FB45-3FE1-45A6-AD99-78CF565252BD}">
      <dsp:nvSpPr>
        <dsp:cNvPr id="0" name=""/>
        <dsp:cNvSpPr/>
      </dsp:nvSpPr>
      <dsp:spPr>
        <a:xfrm>
          <a:off x="1661303" y="970082"/>
          <a:ext cx="322717" cy="37751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61303" y="1045586"/>
        <a:ext cx="225902" cy="226510"/>
      </dsp:txXfrm>
    </dsp:sp>
    <dsp:sp modelId="{FD6BDB2B-4D67-45D3-9D58-53B46A503EAB}">
      <dsp:nvSpPr>
        <dsp:cNvPr id="0" name=""/>
        <dsp:cNvSpPr/>
      </dsp:nvSpPr>
      <dsp:spPr>
        <a:xfrm>
          <a:off x="2136246" y="702166"/>
          <a:ext cx="1522252" cy="913351"/>
        </a:xfrm>
        <a:prstGeom prst="roundRect">
          <a:avLst>
            <a:gd name="adj" fmla="val 1000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Selección de modelos a evaluar</a:t>
          </a:r>
          <a:endParaRPr lang="en-US" sz="1700" kern="1200" dirty="0"/>
        </a:p>
      </dsp:txBody>
      <dsp:txXfrm>
        <a:off x="2162997" y="728917"/>
        <a:ext cx="1468750" cy="859849"/>
      </dsp:txXfrm>
    </dsp:sp>
    <dsp:sp modelId="{E728E6D9-3FE2-4A2F-BBA6-2881BE44DBA1}">
      <dsp:nvSpPr>
        <dsp:cNvPr id="0" name=""/>
        <dsp:cNvSpPr/>
      </dsp:nvSpPr>
      <dsp:spPr>
        <a:xfrm>
          <a:off x="3792456" y="970082"/>
          <a:ext cx="322717" cy="377518"/>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792456" y="1045586"/>
        <a:ext cx="225902" cy="226510"/>
      </dsp:txXfrm>
    </dsp:sp>
    <dsp:sp modelId="{304C0CA7-16D3-47B4-B271-DCAAC7C799BB}">
      <dsp:nvSpPr>
        <dsp:cNvPr id="0" name=""/>
        <dsp:cNvSpPr/>
      </dsp:nvSpPr>
      <dsp:spPr>
        <a:xfrm>
          <a:off x="4267399" y="702166"/>
          <a:ext cx="1522252" cy="913351"/>
        </a:xfrm>
        <a:prstGeom prst="roundRect">
          <a:avLst>
            <a:gd name="adj" fmla="val 1000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Evaluación de desempeño de modelos</a:t>
          </a:r>
        </a:p>
      </dsp:txBody>
      <dsp:txXfrm>
        <a:off x="4294150" y="728917"/>
        <a:ext cx="1468750" cy="859849"/>
      </dsp:txXfrm>
    </dsp:sp>
    <dsp:sp modelId="{7AC71C6A-B204-4C45-8E5A-A76109C56B96}">
      <dsp:nvSpPr>
        <dsp:cNvPr id="0" name=""/>
        <dsp:cNvSpPr/>
      </dsp:nvSpPr>
      <dsp:spPr>
        <a:xfrm rot="5400000">
          <a:off x="4867167" y="1722075"/>
          <a:ext cx="322717" cy="377518"/>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4915271" y="1749476"/>
        <a:ext cx="226510" cy="225902"/>
      </dsp:txXfrm>
    </dsp:sp>
    <dsp:sp modelId="{5CDCE37D-1619-4841-996E-2BF805C8B6F3}">
      <dsp:nvSpPr>
        <dsp:cNvPr id="0" name=""/>
        <dsp:cNvSpPr/>
      </dsp:nvSpPr>
      <dsp:spPr>
        <a:xfrm>
          <a:off x="4267399" y="2224418"/>
          <a:ext cx="1522252" cy="913351"/>
        </a:xfrm>
        <a:prstGeom prst="roundRect">
          <a:avLst>
            <a:gd name="adj" fmla="val 10000"/>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Envolvente de modelos en campo</a:t>
          </a:r>
          <a:endParaRPr lang="en-US" sz="1700" kern="1200" dirty="0"/>
        </a:p>
      </dsp:txBody>
      <dsp:txXfrm>
        <a:off x="4294150" y="2251169"/>
        <a:ext cx="1468750" cy="859849"/>
      </dsp:txXfrm>
    </dsp:sp>
    <dsp:sp modelId="{81869F23-8CCE-4010-A1A8-528630F4B418}">
      <dsp:nvSpPr>
        <dsp:cNvPr id="0" name=""/>
        <dsp:cNvSpPr/>
      </dsp:nvSpPr>
      <dsp:spPr>
        <a:xfrm rot="10800000">
          <a:off x="3810723" y="2492334"/>
          <a:ext cx="322717" cy="377518"/>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907538" y="2567838"/>
        <a:ext cx="225902" cy="226510"/>
      </dsp:txXfrm>
    </dsp:sp>
    <dsp:sp modelId="{C764E277-9E52-4DEF-BCB6-49393E3E94EB}">
      <dsp:nvSpPr>
        <dsp:cNvPr id="0" name=""/>
        <dsp:cNvSpPr/>
      </dsp:nvSpPr>
      <dsp:spPr>
        <a:xfrm>
          <a:off x="2136246" y="2224418"/>
          <a:ext cx="1522252" cy="913351"/>
        </a:xfrm>
        <a:prstGeom prst="roundRect">
          <a:avLst>
            <a:gd name="adj" fmla="val 1000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Selección de modelo</a:t>
          </a:r>
        </a:p>
      </dsp:txBody>
      <dsp:txXfrm>
        <a:off x="2162997" y="2251169"/>
        <a:ext cx="1468750" cy="859849"/>
      </dsp:txXfrm>
    </dsp:sp>
    <dsp:sp modelId="{72F284C3-B660-4877-9F80-34F7B2100E72}">
      <dsp:nvSpPr>
        <dsp:cNvPr id="0" name=""/>
        <dsp:cNvSpPr/>
      </dsp:nvSpPr>
      <dsp:spPr>
        <a:xfrm rot="10800000">
          <a:off x="1679570" y="2492334"/>
          <a:ext cx="322717" cy="377518"/>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kern="1200"/>
        </a:p>
      </dsp:txBody>
      <dsp:txXfrm rot="10800000">
        <a:off x="1776385" y="2567838"/>
        <a:ext cx="225902" cy="226510"/>
      </dsp:txXfrm>
    </dsp:sp>
    <dsp:sp modelId="{10424157-3B77-412B-86D9-650A50512621}">
      <dsp:nvSpPr>
        <dsp:cNvPr id="0" name=""/>
        <dsp:cNvSpPr/>
      </dsp:nvSpPr>
      <dsp:spPr>
        <a:xfrm>
          <a:off x="5093" y="2224418"/>
          <a:ext cx="1522252" cy="913351"/>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AR" sz="1700" kern="1200" dirty="0"/>
            <a:t>Programar para PE</a:t>
          </a:r>
        </a:p>
      </dsp:txBody>
      <dsp:txXfrm>
        <a:off x="31844" y="2251169"/>
        <a:ext cx="1468750" cy="8598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E12D9-F4D0-4047-87B7-6D8C65EF2209}" type="datetimeFigureOut">
              <a:rPr lang="es-AR" smtClean="0"/>
              <a:t>8/11/2023</a:t>
            </a:fld>
            <a:endParaRPr lang="es-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7AD7A-4289-4581-A576-CE9E37019DE1}" type="slidenum">
              <a:rPr lang="es-AR" smtClean="0"/>
              <a:t>‹#›</a:t>
            </a:fld>
            <a:endParaRPr lang="es-AR"/>
          </a:p>
        </p:txBody>
      </p:sp>
    </p:spTree>
    <p:extLst>
      <p:ext uri="{BB962C8B-B14F-4D97-AF65-F5344CB8AC3E}">
        <p14:creationId xmlns:p14="http://schemas.microsoft.com/office/powerpoint/2010/main" val="344547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AR" dirty="0"/>
              <a:t>Técnica de explotación: </a:t>
            </a:r>
            <a:r>
              <a:rPr lang="es-MX" sz="1200" dirty="0" err="1">
                <a:solidFill>
                  <a:srgbClr val="000000"/>
                </a:solidFill>
                <a:effectLst/>
                <a:latin typeface="Times New Roman" panose="02020603050405020304" pitchFamily="18" charset="0"/>
                <a:ea typeface="Times New Roman" panose="02020603050405020304" pitchFamily="18" charset="0"/>
              </a:rPr>
              <a:t>Cold</a:t>
            </a:r>
            <a:r>
              <a:rPr lang="es-MX" sz="1200" dirty="0">
                <a:solidFill>
                  <a:srgbClr val="000000"/>
                </a:solidFill>
                <a:effectLst/>
                <a:latin typeface="Times New Roman" panose="02020603050405020304" pitchFamily="18" charset="0"/>
                <a:ea typeface="Times New Roman" panose="02020603050405020304" pitchFamily="18" charset="0"/>
              </a:rPr>
              <a:t> Heavy </a:t>
            </a:r>
            <a:r>
              <a:rPr lang="es-MX" sz="1200" dirty="0" err="1">
                <a:solidFill>
                  <a:srgbClr val="000000"/>
                </a:solidFill>
                <a:effectLst/>
                <a:latin typeface="Times New Roman" panose="02020603050405020304" pitchFamily="18" charset="0"/>
                <a:ea typeface="Times New Roman" panose="02020603050405020304" pitchFamily="18" charset="0"/>
              </a:rPr>
              <a:t>Oil</a:t>
            </a:r>
            <a:r>
              <a:rPr lang="es-MX" sz="1200" dirty="0">
                <a:solidFill>
                  <a:srgbClr val="000000"/>
                </a:solidFill>
                <a:effectLst/>
                <a:latin typeface="Times New Roman" panose="02020603050405020304" pitchFamily="18" charset="0"/>
                <a:ea typeface="Times New Roman" panose="02020603050405020304" pitchFamily="18" charset="0"/>
              </a:rPr>
              <a:t> </a:t>
            </a:r>
            <a:r>
              <a:rPr lang="es-MX" sz="1200" dirty="0" err="1">
                <a:solidFill>
                  <a:srgbClr val="000000"/>
                </a:solidFill>
                <a:effectLst/>
                <a:latin typeface="Times New Roman" panose="02020603050405020304" pitchFamily="18" charset="0"/>
                <a:ea typeface="Times New Roman" panose="02020603050405020304" pitchFamily="18" charset="0"/>
              </a:rPr>
              <a:t>Production</a:t>
            </a:r>
            <a:r>
              <a:rPr lang="es-MX" sz="1200" dirty="0">
                <a:solidFill>
                  <a:srgbClr val="000000"/>
                </a:solidFill>
                <a:effectLst/>
                <a:latin typeface="Times New Roman" panose="02020603050405020304" pitchFamily="18" charset="0"/>
                <a:ea typeface="Times New Roman" panose="02020603050405020304" pitchFamily="18" charset="0"/>
              </a:rPr>
              <a:t> </a:t>
            </a:r>
            <a:r>
              <a:rPr lang="es-MX" sz="1200" dirty="0" err="1">
                <a:solidFill>
                  <a:srgbClr val="000000"/>
                </a:solidFill>
                <a:effectLst/>
                <a:latin typeface="Times New Roman" panose="02020603050405020304" pitchFamily="18" charset="0"/>
                <a:ea typeface="Times New Roman" panose="02020603050405020304" pitchFamily="18" charset="0"/>
              </a:rPr>
              <a:t>with</a:t>
            </a:r>
            <a:r>
              <a:rPr lang="es-MX" sz="1200" dirty="0">
                <a:solidFill>
                  <a:srgbClr val="000000"/>
                </a:solidFill>
                <a:effectLst/>
                <a:latin typeface="Times New Roman" panose="02020603050405020304" pitchFamily="18" charset="0"/>
                <a:ea typeface="Times New Roman" panose="02020603050405020304" pitchFamily="18" charset="0"/>
              </a:rPr>
              <a:t> </a:t>
            </a:r>
            <a:r>
              <a:rPr lang="es-MX" sz="1200" dirty="0" err="1">
                <a:solidFill>
                  <a:srgbClr val="000000"/>
                </a:solidFill>
                <a:effectLst/>
                <a:latin typeface="Times New Roman" panose="02020603050405020304" pitchFamily="18" charset="0"/>
                <a:ea typeface="Times New Roman" panose="02020603050405020304" pitchFamily="18" charset="0"/>
              </a:rPr>
              <a:t>Sand</a:t>
            </a:r>
            <a:r>
              <a:rPr lang="es-MX" sz="1200" dirty="0">
                <a:solidFill>
                  <a:srgbClr val="000000"/>
                </a:solidFill>
                <a:effectLst/>
                <a:latin typeface="Times New Roman" panose="02020603050405020304" pitchFamily="18" charset="0"/>
                <a:ea typeface="Times New Roman" panose="02020603050405020304" pitchFamily="18" charset="0"/>
              </a:rPr>
              <a:t> (CHOPS) tienen como objetivo maximizar el recupero de petróleo promoviendo el flujo de arena desde el reservorio, </a:t>
            </a:r>
          </a:p>
          <a:p>
            <a:pPr algn="just"/>
            <a:r>
              <a:rPr lang="es-MX" sz="1200" dirty="0">
                <a:solidFill>
                  <a:srgbClr val="000000"/>
                </a:solidFill>
                <a:effectLst/>
                <a:latin typeface="Times New Roman" panose="02020603050405020304" pitchFamily="18" charset="0"/>
                <a:ea typeface="Times New Roman" panose="02020603050405020304" pitchFamily="18" charset="0"/>
              </a:rPr>
              <a:t>Para esto se debe asegurar el flujo de arena en el reservorio, a través de los punzados, en el fondo del pozo, a través de la bomba y la tubería de producción y del sistema de captación en superficie.</a:t>
            </a:r>
            <a:endParaRPr lang="es-UY" sz="12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27AD7A-4289-4581-A576-CE9E37019DE1}" type="slidenum">
              <a:rPr lang="es-AR" smtClean="0"/>
              <a:t>3</a:t>
            </a:fld>
            <a:endParaRPr lang="es-AR"/>
          </a:p>
        </p:txBody>
      </p:sp>
    </p:spTree>
    <p:extLst>
      <p:ext uri="{BB962C8B-B14F-4D97-AF65-F5344CB8AC3E}">
        <p14:creationId xmlns:p14="http://schemas.microsoft.com/office/powerpoint/2010/main" val="326295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12</a:t>
            </a:fld>
            <a:endParaRPr lang="es-AR"/>
          </a:p>
        </p:txBody>
      </p:sp>
    </p:spTree>
    <p:extLst>
      <p:ext uri="{BB962C8B-B14F-4D97-AF65-F5344CB8AC3E}">
        <p14:creationId xmlns:p14="http://schemas.microsoft.com/office/powerpoint/2010/main" val="179025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err="1"/>
              <a:t>Zandi</a:t>
            </a:r>
            <a:r>
              <a:rPr lang="es-AR" dirty="0"/>
              <a:t>&amp; </a:t>
            </a:r>
            <a:r>
              <a:rPr lang="es-AR" dirty="0" err="1"/>
              <a:t>Govatos</a:t>
            </a:r>
            <a:endParaRPr lang="es-AR" dirty="0">
              <a:effectLst/>
              <a:latin typeface="-apple-system"/>
            </a:endParaRPr>
          </a:p>
          <a:p>
            <a:pPr rtl="0"/>
            <a:r>
              <a:rPr lang="es-AR" dirty="0" err="1">
                <a:effectLst/>
                <a:latin typeface="-apple-system"/>
              </a:rPr>
              <a:t>turian</a:t>
            </a:r>
            <a:r>
              <a:rPr lang="es-AR" dirty="0">
                <a:effectLst/>
                <a:latin typeface="-apple-system"/>
              </a:rPr>
              <a:t> y </a:t>
            </a:r>
            <a:r>
              <a:rPr lang="es-AR" dirty="0" err="1">
                <a:effectLst/>
                <a:latin typeface="-apple-system"/>
              </a:rPr>
              <a:t>shuan</a:t>
            </a:r>
            <a:endParaRPr lang="es-AR" dirty="0">
              <a:effectLst/>
              <a:latin typeface="-apple-system"/>
            </a:endParaRP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13</a:t>
            </a:fld>
            <a:endParaRPr lang="es-AR"/>
          </a:p>
        </p:txBody>
      </p:sp>
    </p:spTree>
    <p:extLst>
      <p:ext uri="{BB962C8B-B14F-4D97-AF65-F5344CB8AC3E}">
        <p14:creationId xmlns:p14="http://schemas.microsoft.com/office/powerpoint/2010/main" val="104987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14</a:t>
            </a:fld>
            <a:endParaRPr lang="es-AR"/>
          </a:p>
        </p:txBody>
      </p:sp>
    </p:spTree>
    <p:extLst>
      <p:ext uri="{BB962C8B-B14F-4D97-AF65-F5344CB8AC3E}">
        <p14:creationId xmlns:p14="http://schemas.microsoft.com/office/powerpoint/2010/main" val="25127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15</a:t>
            </a:fld>
            <a:endParaRPr lang="es-AR"/>
          </a:p>
        </p:txBody>
      </p:sp>
    </p:spTree>
    <p:extLst>
      <p:ext uri="{BB962C8B-B14F-4D97-AF65-F5344CB8AC3E}">
        <p14:creationId xmlns:p14="http://schemas.microsoft.com/office/powerpoint/2010/main" val="241867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Times New Roman" panose="02020603050405020304" pitchFamily="18" charset="0"/>
                <a:ea typeface="Times New Roman" panose="02020603050405020304" pitchFamily="18" charset="0"/>
              </a:rPr>
              <a:t>Como se comentó, durante las etapas iniciales de producción de pozos CHOPS, el movimiento de sólidos desde el reservorio hacia le pozo es muy elevado y se vuelve una condición crítica.</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MX" sz="1200" dirty="0">
                <a:solidFill>
                  <a:srgbClr val="000000"/>
                </a:solidFill>
                <a:effectLst/>
                <a:latin typeface="Times New Roman" panose="02020603050405020304" pitchFamily="18" charset="0"/>
                <a:ea typeface="Times New Roman" panose="02020603050405020304" pitchFamily="18" charset="0"/>
              </a:rPr>
              <a:t>En la siguiente figura, los 4 primeros rangos (36%) suman el 49% de pozos del yacimiento; estos acumulan el 73% de las fallas por aprisionamiento</a:t>
            </a:r>
          </a:p>
          <a:p>
            <a:pPr algn="just"/>
            <a:r>
              <a:rPr lang="es-UY" sz="1200" dirty="0">
                <a:solidFill>
                  <a:srgbClr val="000000"/>
                </a:solidFill>
                <a:effectLst/>
                <a:latin typeface="Times New Roman" panose="02020603050405020304" pitchFamily="18" charset="0"/>
                <a:ea typeface="Times New Roman" panose="02020603050405020304" pitchFamily="18" charset="0"/>
              </a:rPr>
              <a:t>La tabla resume las probabilidades de falla por aprisionamiento de distintos rangos de caudal. Como se puede apreciar, los rangos menores a 40 m3/d tienen la más alta probabilidad. Los rangos posteriores muestran un descenso de la tasa de falla simplemente porque están asociados a otro mecanismo de drenaje: la recuperación secundaria.</a:t>
            </a: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4</a:t>
            </a:fld>
            <a:endParaRPr lang="es-AR"/>
          </a:p>
        </p:txBody>
      </p:sp>
    </p:spTree>
    <p:extLst>
      <p:ext uri="{BB962C8B-B14F-4D97-AF65-F5344CB8AC3E}">
        <p14:creationId xmlns:p14="http://schemas.microsoft.com/office/powerpoint/2010/main" val="80322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5</a:t>
            </a:fld>
            <a:endParaRPr lang="es-AR"/>
          </a:p>
        </p:txBody>
      </p:sp>
    </p:spTree>
    <p:extLst>
      <p:ext uri="{BB962C8B-B14F-4D97-AF65-F5344CB8AC3E}">
        <p14:creationId xmlns:p14="http://schemas.microsoft.com/office/powerpoint/2010/main" val="368198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AR" sz="1200" dirty="0">
                <a:solidFill>
                  <a:srgbClr val="000000"/>
                </a:solidFill>
                <a:effectLst/>
                <a:latin typeface="Times New Roman" panose="02020603050405020304" pitchFamily="18" charset="0"/>
                <a:ea typeface="Times New Roman" panose="02020603050405020304" pitchFamily="18" charset="0"/>
              </a:rPr>
              <a:t>Beneficios esperados:</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AR" sz="1200" dirty="0">
                <a:solidFill>
                  <a:srgbClr val="000000"/>
                </a:solidFill>
                <a:effectLst/>
                <a:latin typeface="Times New Roman" panose="02020603050405020304" pitchFamily="18" charset="0"/>
                <a:ea typeface="Times New Roman" panose="02020603050405020304" pitchFamily="18" charset="0"/>
              </a:rPr>
              <a:t>Mejor capacidad de barrido de la cavidad</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AR" sz="1200" dirty="0">
                <a:solidFill>
                  <a:srgbClr val="000000"/>
                </a:solidFill>
                <a:effectLst/>
                <a:latin typeface="Times New Roman" panose="02020603050405020304" pitchFamily="18" charset="0"/>
                <a:ea typeface="Times New Roman" panose="02020603050405020304" pitchFamily="18" charset="0"/>
              </a:rPr>
              <a:t>Mejor llenado de cavidades</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AR" sz="1200" dirty="0">
                <a:solidFill>
                  <a:srgbClr val="000000"/>
                </a:solidFill>
                <a:effectLst/>
                <a:latin typeface="Times New Roman" panose="02020603050405020304" pitchFamily="18" charset="0"/>
                <a:ea typeface="Times New Roman" panose="02020603050405020304" pitchFamily="18" charset="0"/>
              </a:rPr>
              <a:t>Mejor movimiento de petróleo pesado y arena</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AR" sz="1200" dirty="0">
                <a:solidFill>
                  <a:srgbClr val="000000"/>
                </a:solidFill>
                <a:effectLst/>
                <a:latin typeface="Times New Roman" panose="02020603050405020304" pitchFamily="18" charset="0"/>
                <a:ea typeface="Times New Roman" panose="02020603050405020304" pitchFamily="18" charset="0"/>
              </a:rPr>
              <a:t>Menor velocidad en la cavidad, por lo tanto, menor tasa de desgaste</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AR" sz="1200" dirty="0">
                <a:solidFill>
                  <a:srgbClr val="000000"/>
                </a:solidFill>
                <a:effectLst/>
                <a:latin typeface="Times New Roman" panose="02020603050405020304" pitchFamily="18" charset="0"/>
                <a:ea typeface="Times New Roman" panose="02020603050405020304" pitchFamily="18" charset="0"/>
              </a:rPr>
              <a:t>Bombas más cortas</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AR" sz="1200" dirty="0">
                <a:solidFill>
                  <a:srgbClr val="000000"/>
                </a:solidFill>
                <a:effectLst/>
                <a:latin typeface="Times New Roman" panose="02020603050405020304" pitchFamily="18" charset="0"/>
                <a:ea typeface="Times New Roman" panose="02020603050405020304" pitchFamily="18" charset="0"/>
              </a:rPr>
              <a:t>Mejor capacidad para manejar sólidos de gran tamaño</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UY" sz="1200" dirty="0">
                <a:solidFill>
                  <a:srgbClr val="000000"/>
                </a:solidFill>
                <a:effectLst/>
                <a:latin typeface="Times New Roman" panose="02020603050405020304" pitchFamily="18" charset="0"/>
                <a:ea typeface="Times New Roman" panose="02020603050405020304" pitchFamily="18" charset="0"/>
              </a:rPr>
              <a:t>En los pozos de Rio Colorado, el diámetro interno de </a:t>
            </a:r>
            <a:r>
              <a:rPr lang="es-UY" sz="1200" dirty="0" err="1">
                <a:solidFill>
                  <a:srgbClr val="000000"/>
                </a:solidFill>
                <a:effectLst/>
                <a:latin typeface="Times New Roman" panose="02020603050405020304" pitchFamily="18" charset="0"/>
                <a:ea typeface="Times New Roman" panose="02020603050405020304" pitchFamily="18" charset="0"/>
              </a:rPr>
              <a:t>tubing</a:t>
            </a:r>
            <a:r>
              <a:rPr lang="es-AR" sz="1200" dirty="0">
                <a:solidFill>
                  <a:srgbClr val="000000"/>
                </a:solidFill>
                <a:effectLst/>
                <a:latin typeface="Times New Roman" panose="02020603050405020304" pitchFamily="18" charset="0"/>
                <a:ea typeface="Times New Roman" panose="02020603050405020304" pitchFamily="18" charset="0"/>
              </a:rPr>
              <a:t> 3,5” 9,3 lb/ft revestido con PEAD limita el diámetro </a:t>
            </a:r>
            <a:r>
              <a:rPr lang="es-AR" sz="1200" dirty="0" err="1">
                <a:solidFill>
                  <a:srgbClr val="000000"/>
                </a:solidFill>
                <a:effectLst/>
                <a:latin typeface="Times New Roman" panose="02020603050405020304" pitchFamily="18" charset="0"/>
                <a:ea typeface="Times New Roman" panose="02020603050405020304" pitchFamily="18" charset="0"/>
              </a:rPr>
              <a:t>drift</a:t>
            </a:r>
            <a:r>
              <a:rPr lang="es-AR" sz="1200" dirty="0">
                <a:solidFill>
                  <a:srgbClr val="000000"/>
                </a:solidFill>
                <a:effectLst/>
                <a:latin typeface="Times New Roman" panose="02020603050405020304" pitchFamily="18" charset="0"/>
                <a:ea typeface="Times New Roman" panose="02020603050405020304" pitchFamily="18" charset="0"/>
              </a:rPr>
              <a:t> del rotor a los modelos 23 FB-1200</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MX" sz="1200" dirty="0">
                <a:solidFill>
                  <a:srgbClr val="000000"/>
                </a:solidFill>
                <a:effectLst/>
                <a:latin typeface="Times New Roman" panose="02020603050405020304" pitchFamily="18" charset="0"/>
                <a:ea typeface="Times New Roman" panose="02020603050405020304" pitchFamily="18" charset="0"/>
              </a:rPr>
              <a:t>Estos modelos de bombas se utilizan con niple de paro r</a:t>
            </a:r>
            <a:r>
              <a:rPr lang="es-VE" sz="1200" dirty="0" err="1">
                <a:solidFill>
                  <a:srgbClr val="000000"/>
                </a:solidFill>
                <a:effectLst/>
                <a:latin typeface="Times New Roman" panose="02020603050405020304" pitchFamily="18" charset="0"/>
                <a:ea typeface="Times New Roman" panose="02020603050405020304" pitchFamily="18" charset="0"/>
              </a:rPr>
              <a:t>anurados</a:t>
            </a:r>
            <a:r>
              <a:rPr lang="es-VE" sz="1200" dirty="0">
                <a:solidFill>
                  <a:srgbClr val="000000"/>
                </a:solidFill>
                <a:effectLst/>
                <a:latin typeface="Times New Roman" panose="02020603050405020304" pitchFamily="18" charset="0"/>
                <a:ea typeface="Times New Roman" panose="02020603050405020304" pitchFamily="18" charset="0"/>
              </a:rPr>
              <a:t>: ya que maximizan la succión de la bomba, mantenerla libre de taponamientos y mejorar la suspensión de sólidos.</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VE" sz="1200" dirty="0">
                <a:solidFill>
                  <a:srgbClr val="000000"/>
                </a:solidFill>
                <a:effectLst/>
                <a:latin typeface="Times New Roman" panose="02020603050405020304" pitchFamily="18" charset="0"/>
                <a:ea typeface="Times New Roman" panose="02020603050405020304" pitchFamily="18" charset="0"/>
              </a:rPr>
              <a:t>Además, se usan con rotores extendidos (XL o XXXL) de diseño Paddle Rotor. Con esto se: </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VE" sz="1200" dirty="0">
                <a:solidFill>
                  <a:srgbClr val="000000"/>
                </a:solidFill>
                <a:effectLst/>
                <a:latin typeface="Times New Roman" panose="02020603050405020304" pitchFamily="18" charset="0"/>
                <a:ea typeface="Times New Roman" panose="02020603050405020304" pitchFamily="18" charset="0"/>
              </a:rPr>
              <a:t>Asegura que los sólidos permanecen fluidizados</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VE" sz="1200" dirty="0">
                <a:solidFill>
                  <a:srgbClr val="000000"/>
                </a:solidFill>
                <a:effectLst/>
                <a:latin typeface="Times New Roman" panose="02020603050405020304" pitchFamily="18" charset="0"/>
                <a:ea typeface="Times New Roman" panose="02020603050405020304" pitchFamily="18" charset="0"/>
              </a:rPr>
              <a:t>Reduce la pérdida de carga adicional que generan los altos cortes de arena</a:t>
            </a:r>
            <a:endParaRPr lang="es-UY" sz="12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Wingdings" panose="05000000000000000000" pitchFamily="2" charset="2"/>
              <a:buChar char=""/>
              <a:tabLst>
                <a:tab pos="457200" algn="l"/>
              </a:tabLst>
            </a:pPr>
            <a:r>
              <a:rPr lang="es-VE" sz="1200" dirty="0">
                <a:solidFill>
                  <a:srgbClr val="000000"/>
                </a:solidFill>
                <a:effectLst/>
                <a:latin typeface="Times New Roman" panose="02020603050405020304" pitchFamily="18" charset="0"/>
                <a:ea typeface="Times New Roman" panose="02020603050405020304" pitchFamily="18" charset="0"/>
              </a:rPr>
              <a:t>Asegura suficiente fluido para transportar los sólidos</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UY" sz="1200" dirty="0">
                <a:solidFill>
                  <a:srgbClr val="000000"/>
                </a:solidFill>
                <a:effectLst/>
                <a:latin typeface="Times New Roman" panose="02020603050405020304" pitchFamily="18" charset="0"/>
                <a:ea typeface="Times New Roman" panose="02020603050405020304" pitchFamily="18" charset="0"/>
              </a:rPr>
              <a:t>L</a:t>
            </a:r>
            <a:r>
              <a:rPr lang="es-VE" sz="1200" dirty="0" err="1">
                <a:solidFill>
                  <a:srgbClr val="000000"/>
                </a:solidFill>
                <a:effectLst/>
                <a:latin typeface="Times New Roman" panose="02020603050405020304" pitchFamily="18" charset="0"/>
                <a:ea typeface="Times New Roman" panose="02020603050405020304" pitchFamily="18" charset="0"/>
              </a:rPr>
              <a:t>ongitud</a:t>
            </a:r>
            <a:r>
              <a:rPr lang="es-VE" sz="1200" dirty="0">
                <a:solidFill>
                  <a:srgbClr val="000000"/>
                </a:solidFill>
                <a:effectLst/>
                <a:latin typeface="Times New Roman" panose="02020603050405020304" pitchFamily="18" charset="0"/>
                <a:ea typeface="Times New Roman" panose="02020603050405020304" pitchFamily="18" charset="0"/>
              </a:rPr>
              <a:t> del niple de paro debe alojar la extensión del rotor o el paddle rotor (tag bar XXXL): STD + 16 in (según proveedor).</a:t>
            </a:r>
          </a:p>
          <a:p>
            <a:pPr marL="0" marR="0" lvl="0" indent="0" algn="just" defTabSz="914400" rtl="0" eaLnBrk="1" fontAlgn="auto" latinLnBrk="0" hangingPunct="1">
              <a:lnSpc>
                <a:spcPct val="100000"/>
              </a:lnSpc>
              <a:spcBef>
                <a:spcPts val="0"/>
              </a:spcBef>
              <a:spcAft>
                <a:spcPts val="0"/>
              </a:spcAft>
              <a:buClrTx/>
              <a:buSzTx/>
              <a:buFontTx/>
              <a:buNone/>
              <a:tabLst/>
              <a:defRPr/>
            </a:pPr>
            <a:r>
              <a:rPr lang="es-VE" sz="1800" dirty="0">
                <a:solidFill>
                  <a:srgbClr val="000000"/>
                </a:solidFill>
                <a:effectLst/>
                <a:latin typeface="Times New Roman" panose="02020603050405020304" pitchFamily="18" charset="0"/>
                <a:ea typeface="Times New Roman" panose="02020603050405020304" pitchFamily="18" charset="0"/>
              </a:rPr>
              <a:t>Las anclas de torque utilizadas son los modelos TX con una sola aleta. Se prefieren cuando se coloca la bomba por debajo de los punzados ya que maximizan el pasaje anular, disminuyendo el riesgo de acumulación de sólidos entre el casing y el ancla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UY" sz="1800" dirty="0">
                <a:solidFill>
                  <a:srgbClr val="000000"/>
                </a:solidFill>
                <a:effectLst/>
                <a:latin typeface="Times New Roman" panose="02020603050405020304" pitchFamily="18" charset="0"/>
                <a:ea typeface="Times New Roman" panose="02020603050405020304" pitchFamily="18" charset="0"/>
              </a:rPr>
              <a:t>E</a:t>
            </a:r>
            <a:r>
              <a:rPr lang="es-AR" sz="1800" dirty="0">
                <a:solidFill>
                  <a:srgbClr val="000000"/>
                </a:solidFill>
                <a:effectLst/>
                <a:latin typeface="Times New Roman" panose="02020603050405020304" pitchFamily="18" charset="0"/>
                <a:ea typeface="Times New Roman" panose="02020603050405020304" pitchFamily="18" charset="0"/>
              </a:rPr>
              <a:t>l ancla se ubicará debajo de los punzados cuando se desea asegurar que los sólidos producidos a través de los punzados lleguen a la bomba y sean transportados a superficie. En estos diseños se recomienda el uso de niples ranurados con rotores tipo paddle y anclas TX para optimizar la succión de la bomba, manteniendo los sólidos efectivamente suspendidos.</a:t>
            </a:r>
            <a:endParaRPr lang="es-UY" sz="1800" dirty="0">
              <a:solidFill>
                <a:srgbClr val="000000"/>
              </a:solidFill>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UY" sz="1800" dirty="0">
              <a:solidFill>
                <a:srgbClr val="000000"/>
              </a:solidFill>
              <a:effectLst/>
              <a:latin typeface="Times New Roman" panose="02020603050405020304" pitchFamily="18" charset="0"/>
              <a:ea typeface="Times New Roman" panose="02020603050405020304" pitchFamily="18" charset="0"/>
            </a:endParaRPr>
          </a:p>
          <a:p>
            <a:pPr algn="just"/>
            <a:endParaRPr lang="es-UY" sz="1200" dirty="0">
              <a:solidFill>
                <a:srgbClr val="000000"/>
              </a:solidFill>
              <a:effectLst/>
              <a:latin typeface="Times New Roman" panose="02020603050405020304" pitchFamily="18" charset="0"/>
              <a:ea typeface="Times New Roman" panose="02020603050405020304" pitchFamily="18" charset="0"/>
            </a:endParaRP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6</a:t>
            </a:fld>
            <a:endParaRPr lang="es-AR"/>
          </a:p>
        </p:txBody>
      </p:sp>
    </p:spTree>
    <p:extLst>
      <p:ext uri="{BB962C8B-B14F-4D97-AF65-F5344CB8AC3E}">
        <p14:creationId xmlns:p14="http://schemas.microsoft.com/office/powerpoint/2010/main" val="145979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7</a:t>
            </a:fld>
            <a:endParaRPr lang="es-AR"/>
          </a:p>
        </p:txBody>
      </p:sp>
    </p:spTree>
    <p:extLst>
      <p:ext uri="{BB962C8B-B14F-4D97-AF65-F5344CB8AC3E}">
        <p14:creationId xmlns:p14="http://schemas.microsoft.com/office/powerpoint/2010/main" val="6954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8</a:t>
            </a:fld>
            <a:endParaRPr lang="es-AR"/>
          </a:p>
        </p:txBody>
      </p:sp>
    </p:spTree>
    <p:extLst>
      <p:ext uri="{BB962C8B-B14F-4D97-AF65-F5344CB8AC3E}">
        <p14:creationId xmlns:p14="http://schemas.microsoft.com/office/powerpoint/2010/main" val="157939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dirty="0">
                <a:solidFill>
                  <a:srgbClr val="000000"/>
                </a:solidFill>
                <a:effectLst/>
                <a:latin typeface="Times New Roman" panose="02020603050405020304" pitchFamily="18" charset="0"/>
                <a:ea typeface="Times New Roman" panose="02020603050405020304" pitchFamily="18" charset="0"/>
              </a:rPr>
              <a:t>Para considerar las solicitaciones adicionales resultante de las altas fricciones que se generan durante el transporte de sólidos desde la succión de la bomba hasta superficie, la sarta de varillas debe sobredimensionarse.</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MX" sz="1200" dirty="0">
                <a:solidFill>
                  <a:srgbClr val="000000"/>
                </a:solidFill>
                <a:effectLst/>
                <a:latin typeface="Times New Roman" panose="02020603050405020304" pitchFamily="18" charset="0"/>
                <a:ea typeface="Times New Roman" panose="02020603050405020304" pitchFamily="18" charset="0"/>
              </a:rPr>
              <a:t>En base a la experiencia en campo se elaboró una matriz de selección para aplicaciones de alto torque (figura 9).</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MX" sz="1200" dirty="0">
                <a:solidFill>
                  <a:srgbClr val="000000"/>
                </a:solidFill>
                <a:effectLst/>
                <a:latin typeface="Times New Roman" panose="02020603050405020304" pitchFamily="18" charset="0"/>
                <a:ea typeface="Times New Roman" panose="02020603050405020304" pitchFamily="18" charset="0"/>
              </a:rPr>
              <a:t>Para los rangos bajos se sobredimensiona el diámetro y de la sarta </a:t>
            </a:r>
            <a:r>
              <a:rPr lang="es-MX" sz="1200" dirty="0" err="1">
                <a:solidFill>
                  <a:srgbClr val="000000"/>
                </a:solidFill>
                <a:effectLst/>
                <a:latin typeface="Times New Roman" panose="02020603050405020304" pitchFamily="18" charset="0"/>
                <a:ea typeface="Times New Roman" panose="02020603050405020304" pitchFamily="18" charset="0"/>
              </a:rPr>
              <a:t>utilizanod</a:t>
            </a:r>
            <a:r>
              <a:rPr lang="es-MX" sz="1200" dirty="0">
                <a:solidFill>
                  <a:srgbClr val="000000"/>
                </a:solidFill>
                <a:effectLst/>
                <a:latin typeface="Times New Roman" panose="02020603050405020304" pitchFamily="18" charset="0"/>
                <a:ea typeface="Times New Roman" panose="02020603050405020304" pitchFamily="18" charset="0"/>
              </a:rPr>
              <a:t> varillas 1” D.</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MX" sz="1200" dirty="0">
                <a:solidFill>
                  <a:srgbClr val="000000"/>
                </a:solidFill>
                <a:effectLst/>
                <a:latin typeface="Times New Roman" panose="02020603050405020304" pitchFamily="18" charset="0"/>
                <a:ea typeface="Times New Roman" panose="02020603050405020304" pitchFamily="18" charset="0"/>
              </a:rPr>
              <a:t>Para los rangos superiores se utilizan varillas NO API con pin extendido, denominadas Drive </a:t>
            </a:r>
            <a:r>
              <a:rPr lang="es-MX" sz="1200" dirty="0" err="1">
                <a:solidFill>
                  <a:srgbClr val="000000"/>
                </a:solidFill>
                <a:effectLst/>
                <a:latin typeface="Times New Roman" panose="02020603050405020304" pitchFamily="18" charset="0"/>
                <a:ea typeface="Times New Roman" panose="02020603050405020304" pitchFamily="18" charset="0"/>
              </a:rPr>
              <a:t>rod</a:t>
            </a:r>
            <a:r>
              <a:rPr lang="es-MX" sz="1200" dirty="0">
                <a:solidFill>
                  <a:srgbClr val="000000"/>
                </a:solidFill>
                <a:effectLst/>
                <a:latin typeface="Times New Roman" panose="02020603050405020304" pitchFamily="18" charset="0"/>
                <a:ea typeface="Times New Roman" panose="02020603050405020304" pitchFamily="18" charset="0"/>
              </a:rPr>
              <a:t>.</a:t>
            </a:r>
            <a:endParaRPr lang="es-UY" sz="1200" dirty="0">
              <a:solidFill>
                <a:srgbClr val="000000"/>
              </a:solidFill>
              <a:effectLst/>
              <a:latin typeface="Times New Roman" panose="02020603050405020304" pitchFamily="18" charset="0"/>
              <a:ea typeface="Times New Roman" panose="02020603050405020304" pitchFamily="18" charset="0"/>
            </a:endParaRPr>
          </a:p>
          <a:p>
            <a:pPr algn="just"/>
            <a:r>
              <a:rPr lang="es-MX" sz="1200" dirty="0">
                <a:solidFill>
                  <a:srgbClr val="000000"/>
                </a:solidFill>
                <a:effectLst/>
                <a:latin typeface="Times New Roman" panose="02020603050405020304" pitchFamily="18" charset="0"/>
                <a:ea typeface="Times New Roman" panose="02020603050405020304" pitchFamily="18" charset="0"/>
              </a:rPr>
              <a:t>Estas están diseñadas para cargas axiales y torsionales cuasi estáticas, optimizadas para PCP.</a:t>
            </a:r>
            <a:endParaRPr lang="es-UY" sz="1200" dirty="0">
              <a:solidFill>
                <a:srgbClr val="000000"/>
              </a:solidFill>
              <a:effectLst/>
              <a:latin typeface="Times New Roman" panose="02020603050405020304" pitchFamily="18" charset="0"/>
              <a:ea typeface="Times New Roman" panose="02020603050405020304" pitchFamily="18" charset="0"/>
            </a:endParaRPr>
          </a:p>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9</a:t>
            </a:fld>
            <a:endParaRPr lang="es-AR"/>
          </a:p>
        </p:txBody>
      </p:sp>
    </p:spTree>
    <p:extLst>
      <p:ext uri="{BB962C8B-B14F-4D97-AF65-F5344CB8AC3E}">
        <p14:creationId xmlns:p14="http://schemas.microsoft.com/office/powerpoint/2010/main" val="237176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D327AD7A-4289-4581-A576-CE9E37019DE1}" type="slidenum">
              <a:rPr lang="es-AR" smtClean="0"/>
              <a:t>10</a:t>
            </a:fld>
            <a:endParaRPr lang="es-AR"/>
          </a:p>
        </p:txBody>
      </p:sp>
    </p:spTree>
    <p:extLst>
      <p:ext uri="{BB962C8B-B14F-4D97-AF65-F5344CB8AC3E}">
        <p14:creationId xmlns:p14="http://schemas.microsoft.com/office/powerpoint/2010/main" val="329003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dirty="0"/>
              <a:t>Se analiza la productividad de pozos con ensayos de agua de la capa de interés. Se construye la IPR para los test identificados, se utiliza modelo </a:t>
            </a:r>
            <a:r>
              <a:rPr lang="es-AR" dirty="0" err="1"/>
              <a:t>multilayer</a:t>
            </a:r>
            <a:r>
              <a:rPr lang="es-AR" dirty="0"/>
              <a:t> de Darcy y en base a los ajustes se define el nuevo punto de operación esperado.</a:t>
            </a:r>
          </a:p>
          <a:p>
            <a:r>
              <a:rPr lang="es-AR" dirty="0"/>
              <a:t>En </a:t>
            </a:r>
            <a:r>
              <a:rPr lang="es-AR" dirty="0" err="1"/>
              <a:t>funcion</a:t>
            </a:r>
            <a:r>
              <a:rPr lang="es-AR" dirty="0"/>
              <a:t> del calculo de IP de la capa de agua durante el ensayo se define avanzar con la terminación, </a:t>
            </a:r>
            <a:r>
              <a:rPr lang="es-AR" dirty="0" err="1"/>
              <a:t>amplicar</a:t>
            </a:r>
            <a:r>
              <a:rPr lang="es-AR" dirty="0"/>
              <a:t> la capa o directamente aislar nuevamente.</a:t>
            </a:r>
          </a:p>
        </p:txBody>
      </p:sp>
      <p:sp>
        <p:nvSpPr>
          <p:cNvPr id="4" name="Slide Number Placeholder 3"/>
          <p:cNvSpPr>
            <a:spLocks noGrp="1"/>
          </p:cNvSpPr>
          <p:nvPr>
            <p:ph type="sldNum" sz="quarter" idx="5"/>
          </p:nvPr>
        </p:nvSpPr>
        <p:spPr/>
        <p:txBody>
          <a:bodyPr/>
          <a:lstStyle/>
          <a:p>
            <a:fld id="{D327AD7A-4289-4581-A576-CE9E37019DE1}" type="slidenum">
              <a:rPr lang="es-AR" smtClean="0"/>
              <a:t>11</a:t>
            </a:fld>
            <a:endParaRPr lang="es-AR"/>
          </a:p>
        </p:txBody>
      </p:sp>
    </p:spTree>
    <p:extLst>
      <p:ext uri="{BB962C8B-B14F-4D97-AF65-F5344CB8AC3E}">
        <p14:creationId xmlns:p14="http://schemas.microsoft.com/office/powerpoint/2010/main" val="176263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156780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15">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398871"/>
            <a:ext cx="9144000" cy="2387600"/>
          </a:xfrm>
        </p:spPr>
        <p:txBody>
          <a:bodyPr/>
          <a:lstStyle/>
          <a:p>
            <a:r>
              <a:rPr lang="es-AR" sz="4800" b="1" dirty="0"/>
              <a:t>Tecnologías para producción de petróleo pesado con alto contenido de sólidos</a:t>
            </a:r>
            <a:endParaRPr lang="es-AR" b="1" dirty="0"/>
          </a:p>
        </p:txBody>
      </p:sp>
      <p:sp>
        <p:nvSpPr>
          <p:cNvPr id="4" name="TextBox 3">
            <a:extLst>
              <a:ext uri="{FF2B5EF4-FFF2-40B4-BE49-F238E27FC236}">
                <a16:creationId xmlns:a16="http://schemas.microsoft.com/office/drawing/2014/main" id="{9C4E1CA1-0903-0AE3-F489-EBA57E7B1C06}"/>
              </a:ext>
            </a:extLst>
          </p:cNvPr>
          <p:cNvSpPr txBox="1"/>
          <p:nvPr/>
        </p:nvSpPr>
        <p:spPr>
          <a:xfrm>
            <a:off x="4694664" y="4628132"/>
            <a:ext cx="2823453" cy="830997"/>
          </a:xfrm>
          <a:prstGeom prst="rect">
            <a:avLst/>
          </a:prstGeom>
          <a:noFill/>
        </p:spPr>
        <p:txBody>
          <a:bodyPr wrap="square">
            <a:spAutoFit/>
          </a:bodyPr>
          <a:lstStyle/>
          <a:p>
            <a:pPr algn="ctr"/>
            <a:r>
              <a:rPr lang="es-AR" sz="2400" dirty="0"/>
              <a:t>Lucas Robles</a:t>
            </a:r>
          </a:p>
          <a:p>
            <a:pPr algn="ctr"/>
            <a:r>
              <a:rPr lang="es-AR" sz="2400" dirty="0"/>
              <a:t>Lucas Romano</a:t>
            </a:r>
          </a:p>
        </p:txBody>
      </p:sp>
      <p:grpSp>
        <p:nvGrpSpPr>
          <p:cNvPr id="5" name="Group 4">
            <a:extLst>
              <a:ext uri="{FF2B5EF4-FFF2-40B4-BE49-F238E27FC236}">
                <a16:creationId xmlns:a16="http://schemas.microsoft.com/office/drawing/2014/main" id="{2E7F8829-5B6D-DC3D-760E-B90B46BCC33F}"/>
              </a:ext>
            </a:extLst>
          </p:cNvPr>
          <p:cNvGrpSpPr/>
          <p:nvPr/>
        </p:nvGrpSpPr>
        <p:grpSpPr>
          <a:xfrm>
            <a:off x="2970961" y="5592958"/>
            <a:ext cx="6870723" cy="833430"/>
            <a:chOff x="1285852" y="5357826"/>
            <a:chExt cx="6870723" cy="833430"/>
          </a:xfrm>
        </p:grpSpPr>
        <p:sp>
          <p:nvSpPr>
            <p:cNvPr id="6" name="4 CuadroTexto">
              <a:extLst>
                <a:ext uri="{FF2B5EF4-FFF2-40B4-BE49-F238E27FC236}">
                  <a16:creationId xmlns:a16="http://schemas.microsoft.com/office/drawing/2014/main" id="{2B078B2D-DE76-AE77-1816-A3334F61CC7A}"/>
                </a:ext>
              </a:extLst>
            </p:cNvPr>
            <p:cNvSpPr txBox="1"/>
            <p:nvPr/>
          </p:nvSpPr>
          <p:spPr>
            <a:xfrm>
              <a:off x="1403350" y="5634038"/>
              <a:ext cx="6753225" cy="461665"/>
            </a:xfrm>
            <a:prstGeom prst="rect">
              <a:avLst/>
            </a:prstGeom>
            <a:noFill/>
          </p:spPr>
          <p:txBody>
            <a:bodyPr>
              <a:spAutoFit/>
            </a:bodyPr>
            <a:lstStyle/>
            <a:p>
              <a:pPr algn="ctr">
                <a:defRPr/>
              </a:pPr>
              <a:r>
                <a:rPr lang="es-AR" sz="2400" b="1" dirty="0">
                  <a:solidFill>
                    <a:schemeClr val="tx2">
                      <a:lumMod val="50000"/>
                    </a:schemeClr>
                  </a:solidFill>
                  <a:latin typeface="Arial" pitchFamily="34" charset="0"/>
                  <a:cs typeface="Arial" pitchFamily="34" charset="0"/>
                </a:rPr>
                <a:t>Pluspetrol</a:t>
              </a:r>
              <a:r>
                <a:rPr lang="es-AR" sz="2400" b="1" dirty="0"/>
                <a:t> </a:t>
              </a:r>
              <a:r>
                <a:rPr lang="es-AR" sz="2400" b="1" dirty="0">
                  <a:solidFill>
                    <a:schemeClr val="tx2">
                      <a:lumMod val="50000"/>
                    </a:schemeClr>
                  </a:solidFill>
                  <a:latin typeface="Arial" pitchFamily="34" charset="0"/>
                  <a:cs typeface="Arial" pitchFamily="34" charset="0"/>
                </a:rPr>
                <a:t>S.A. – Distrito Río Colorado</a:t>
              </a:r>
            </a:p>
          </p:txBody>
        </p:sp>
        <p:pic>
          <p:nvPicPr>
            <p:cNvPr id="7" name="Picture 2" descr="http://www.oilchannel.tv/web/wp-content/uploads/2015/07/pluspetrol.jpg">
              <a:extLst>
                <a:ext uri="{FF2B5EF4-FFF2-40B4-BE49-F238E27FC236}">
                  <a16:creationId xmlns:a16="http://schemas.microsoft.com/office/drawing/2014/main" id="{E3685F61-46D2-E1D4-61E4-9CF63D44167C}"/>
                </a:ext>
              </a:extLst>
            </p:cNvPr>
            <p:cNvPicPr>
              <a:picLocks noChangeAspect="1" noChangeArrowheads="1"/>
            </p:cNvPicPr>
            <p:nvPr/>
          </p:nvPicPr>
          <p:blipFill>
            <a:blip r:embed="rId2" cstate="print"/>
            <a:srcRect r="72203"/>
            <a:stretch>
              <a:fillRect/>
            </a:stretch>
          </p:blipFill>
          <p:spPr bwMode="auto">
            <a:xfrm>
              <a:off x="1285852" y="5357826"/>
              <a:ext cx="673140" cy="833430"/>
            </a:xfrm>
            <a:prstGeom prst="rect">
              <a:avLst/>
            </a:prstGeom>
            <a:noFill/>
          </p:spPr>
        </p:pic>
      </p:grpSp>
    </p:spTree>
    <p:extLst>
      <p:ext uri="{BB962C8B-B14F-4D97-AF65-F5344CB8AC3E}">
        <p14:creationId xmlns:p14="http://schemas.microsoft.com/office/powerpoint/2010/main" val="350786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Tecnologías aplicadas – Equipo ALS</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825624"/>
            <a:ext cx="8220740" cy="4277463"/>
          </a:xfrm>
        </p:spPr>
        <p:txBody>
          <a:bodyPr/>
          <a:lstStyle/>
          <a:p>
            <a:pPr marL="0" indent="0" algn="just">
              <a:spcBef>
                <a:spcPts val="600"/>
              </a:spcBef>
              <a:spcAft>
                <a:spcPts val="600"/>
              </a:spcAft>
              <a:buNone/>
            </a:pPr>
            <a:r>
              <a:rPr lang="es-MX" sz="2000" b="1" u="sng" dirty="0">
                <a:solidFill>
                  <a:srgbClr val="000000"/>
                </a:solidFill>
                <a:effectLst/>
                <a:latin typeface="+mj-lt"/>
                <a:ea typeface="Times New Roman" panose="02020603050405020304" pitchFamily="18" charset="0"/>
                <a:cs typeface="Times New Roman" panose="02020603050405020304" pitchFamily="18" charset="0"/>
              </a:rPr>
              <a:t>Equipo de superficie</a:t>
            </a:r>
            <a:endParaRPr lang="es-UY" sz="2000" b="1" u="sng"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s-MX" sz="1600" dirty="0">
                <a:solidFill>
                  <a:srgbClr val="000000"/>
                </a:solidFill>
                <a:effectLst/>
                <a:latin typeface="+mj-lt"/>
                <a:ea typeface="Times New Roman" panose="02020603050405020304" pitchFamily="18" charset="0"/>
              </a:rPr>
              <a:t>La potencia instalada en el cabezal es el factor </a:t>
            </a:r>
            <a:r>
              <a:rPr lang="es-MX" sz="1600" b="1" dirty="0">
                <a:solidFill>
                  <a:srgbClr val="000000"/>
                </a:solidFill>
                <a:effectLst/>
                <a:latin typeface="+mj-lt"/>
                <a:ea typeface="Times New Roman" panose="02020603050405020304" pitchFamily="18" charset="0"/>
              </a:rPr>
              <a:t>decisivo si se esperan altos cortes de sólidos</a:t>
            </a:r>
            <a:r>
              <a:rPr lang="es-MX" sz="1600" dirty="0">
                <a:solidFill>
                  <a:srgbClr val="000000"/>
                </a:solidFill>
                <a:effectLst/>
                <a:latin typeface="+mj-lt"/>
                <a:ea typeface="Times New Roman" panose="02020603050405020304" pitchFamily="18" charset="0"/>
              </a:rPr>
              <a:t>. </a:t>
            </a:r>
          </a:p>
          <a:p>
            <a:pPr algn="just"/>
            <a:r>
              <a:rPr lang="es-MX" sz="1600" dirty="0">
                <a:solidFill>
                  <a:srgbClr val="000000"/>
                </a:solidFill>
                <a:effectLst/>
                <a:latin typeface="+mj-lt"/>
                <a:ea typeface="Times New Roman" panose="02020603050405020304" pitchFamily="18" charset="0"/>
              </a:rPr>
              <a:t>Al dimensionamiento de potencia según la potencia requerida por el pozo para producir los caudales de líquidos esperados, a las presiones impuestas por el sistema de captación, se </a:t>
            </a:r>
            <a:r>
              <a:rPr lang="es-MX" sz="1600" b="1" dirty="0">
                <a:solidFill>
                  <a:srgbClr val="000000"/>
                </a:solidFill>
                <a:effectLst/>
                <a:latin typeface="+mj-lt"/>
                <a:ea typeface="Times New Roman" panose="02020603050405020304" pitchFamily="18" charset="0"/>
              </a:rPr>
              <a:t>deben considerar las demandas adicionales que genera la presencia de sólidos </a:t>
            </a:r>
            <a:r>
              <a:rPr lang="es-MX" sz="1600" dirty="0">
                <a:solidFill>
                  <a:srgbClr val="000000"/>
                </a:solidFill>
                <a:effectLst/>
                <a:latin typeface="+mj-lt"/>
                <a:ea typeface="Times New Roman" panose="02020603050405020304" pitchFamily="18" charset="0"/>
              </a:rPr>
              <a:t>o arena durante el bombeo.</a:t>
            </a:r>
            <a:endParaRPr lang="es-UY" sz="1600" dirty="0">
              <a:solidFill>
                <a:srgbClr val="000000"/>
              </a:solidFill>
              <a:effectLst/>
              <a:latin typeface="+mj-lt"/>
              <a:ea typeface="Times New Roman" panose="02020603050405020304" pitchFamily="18" charset="0"/>
            </a:endParaRPr>
          </a:p>
          <a:p>
            <a:pPr algn="just"/>
            <a:r>
              <a:rPr lang="es-MX" sz="1600" dirty="0">
                <a:solidFill>
                  <a:srgbClr val="000000"/>
                </a:solidFill>
                <a:effectLst/>
                <a:latin typeface="+mj-lt"/>
                <a:ea typeface="Times New Roman" panose="02020603050405020304" pitchFamily="18" charset="0"/>
              </a:rPr>
              <a:t>Como regla general, la potencia y la relación de transmisión deberán ir en concordancia con el limite de torque de la sarta de varillas seleccionada según matriz de selección de varillas para condiciones de alto corte de sólidos.</a:t>
            </a:r>
            <a:endParaRPr lang="es-UY" sz="1600" dirty="0">
              <a:solidFill>
                <a:srgbClr val="000000"/>
              </a:solidFill>
              <a:effectLst/>
              <a:latin typeface="+mj-lt"/>
              <a:ea typeface="Times New Roman" panose="02020603050405020304" pitchFamily="18" charset="0"/>
            </a:endParaRPr>
          </a:p>
          <a:p>
            <a:pPr algn="just"/>
            <a:r>
              <a:rPr lang="es-MX" sz="1600" dirty="0">
                <a:solidFill>
                  <a:srgbClr val="000000"/>
                </a:solidFill>
                <a:effectLst/>
                <a:latin typeface="+mj-lt"/>
                <a:ea typeface="Times New Roman" panose="02020603050405020304" pitchFamily="18" charset="0"/>
              </a:rPr>
              <a:t>Este sobredimensionamiento permite suplir cualquier incremento en la demanda de torque cuando la bomba puede estar manejando altos contenidos de sólidos. </a:t>
            </a:r>
          </a:p>
          <a:p>
            <a:pPr algn="just"/>
            <a:r>
              <a:rPr lang="es-MX" sz="1600" dirty="0">
                <a:solidFill>
                  <a:srgbClr val="000000"/>
                </a:solidFill>
                <a:effectLst/>
                <a:latin typeface="+mj-lt"/>
                <a:ea typeface="Times New Roman" panose="02020603050405020304" pitchFamily="18" charset="0"/>
              </a:rPr>
              <a:t>Si el pozo tiene antecedentes de producir sólidos o se espera que exista una producción con altos cortes de sólidos, la potencia instalada mínima es 40 HP.</a:t>
            </a:r>
            <a:endParaRPr lang="es-UY" sz="1600" dirty="0">
              <a:solidFill>
                <a:srgbClr val="000000"/>
              </a:solidFill>
              <a:effectLst/>
              <a:latin typeface="+mj-lt"/>
              <a:ea typeface="Times New Roman" panose="02020603050405020304" pitchFamily="18" charset="0"/>
            </a:endParaRPr>
          </a:p>
          <a:p>
            <a:pPr algn="just">
              <a:buFont typeface="Wingdings" panose="05000000000000000000" pitchFamily="2" charset="2"/>
              <a:buChar char=""/>
              <a:tabLst>
                <a:tab pos="1143000" algn="l"/>
              </a:tabLst>
            </a:pPr>
            <a:endParaRPr lang="es-AR" sz="1900" dirty="0">
              <a:solidFill>
                <a:srgbClr val="000000"/>
              </a:solidFill>
              <a:effectLst/>
              <a:latin typeface="Times New Roman" panose="02020603050405020304" pitchFamily="18" charset="0"/>
              <a:ea typeface="Times New Roman" panose="02020603050405020304" pitchFamily="18" charset="0"/>
            </a:endParaRPr>
          </a:p>
        </p:txBody>
      </p:sp>
      <p:pic>
        <p:nvPicPr>
          <p:cNvPr id="6" name="Picture 5" descr="A close-up of a machine&#10;&#10;Description automatically generated with medium confidence">
            <a:extLst>
              <a:ext uri="{FF2B5EF4-FFF2-40B4-BE49-F238E27FC236}">
                <a16:creationId xmlns:a16="http://schemas.microsoft.com/office/drawing/2014/main" id="{706151D2-02AF-4279-AA75-AD75E8DC46AE}"/>
              </a:ext>
            </a:extLst>
          </p:cNvPr>
          <p:cNvPicPr/>
          <p:nvPr/>
        </p:nvPicPr>
        <p:blipFill>
          <a:blip r:embed="rId3"/>
          <a:stretch>
            <a:fillRect/>
          </a:stretch>
        </p:blipFill>
        <p:spPr>
          <a:xfrm>
            <a:off x="9407389" y="2413336"/>
            <a:ext cx="2532973" cy="3349511"/>
          </a:xfrm>
          <a:prstGeom prst="rect">
            <a:avLst/>
          </a:prstGeom>
        </p:spPr>
      </p:pic>
    </p:spTree>
    <p:extLst>
      <p:ext uri="{BB962C8B-B14F-4D97-AF65-F5344CB8AC3E}">
        <p14:creationId xmlns:p14="http://schemas.microsoft.com/office/powerpoint/2010/main" val="15606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p:txBody>
          <a:bodyPr/>
          <a:lstStyle/>
          <a:p>
            <a:pPr marL="0" indent="0" algn="just">
              <a:spcBef>
                <a:spcPts val="600"/>
              </a:spcBef>
              <a:spcAft>
                <a:spcPts val="600"/>
              </a:spcAft>
              <a:buNone/>
            </a:pPr>
            <a:r>
              <a:rPr lang="es-AR" sz="2000" b="1" u="sng" dirty="0">
                <a:solidFill>
                  <a:srgbClr val="000000"/>
                </a:solidFill>
                <a:latin typeface="+mj-lt"/>
                <a:ea typeface="Times New Roman" panose="02020603050405020304" pitchFamily="18" charset="0"/>
                <a:cs typeface="Times New Roman" panose="02020603050405020304" pitchFamily="18" charset="0"/>
              </a:rPr>
              <a:t>Punzado de capa de agua</a:t>
            </a:r>
            <a:endParaRPr lang="es-UY" sz="2000" b="1" u="sng"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s-MX" sz="1600" dirty="0">
                <a:solidFill>
                  <a:srgbClr val="000000"/>
                </a:solidFill>
                <a:effectLst/>
                <a:latin typeface="+mj-lt"/>
                <a:ea typeface="Times New Roman" panose="02020603050405020304" pitchFamily="18" charset="0"/>
                <a:cs typeface="Times New Roman" panose="02020603050405020304" pitchFamily="18" charset="0"/>
              </a:rPr>
              <a:t>Recuperar la producción de pozos críticos en manejo de sólidos a </a:t>
            </a:r>
            <a:r>
              <a:rPr lang="es-MX" sz="1600" b="1" dirty="0">
                <a:solidFill>
                  <a:srgbClr val="000000"/>
                </a:solidFill>
                <a:effectLst/>
                <a:latin typeface="+mj-lt"/>
                <a:ea typeface="Times New Roman" panose="02020603050405020304" pitchFamily="18" charset="0"/>
                <a:cs typeface="Times New Roman" panose="02020603050405020304" pitchFamily="18" charset="0"/>
              </a:rPr>
              <a:t>partir de punzado de capa </a:t>
            </a:r>
            <a:r>
              <a:rPr lang="es-MX" sz="1600" b="1" dirty="0">
                <a:solidFill>
                  <a:srgbClr val="000000"/>
                </a:solidFill>
                <a:latin typeface="+mj-lt"/>
                <a:ea typeface="Times New Roman" panose="02020603050405020304" pitchFamily="18" charset="0"/>
                <a:cs typeface="Times New Roman" panose="02020603050405020304" pitchFamily="18" charset="0"/>
              </a:rPr>
              <a:t>de agua</a:t>
            </a:r>
            <a:r>
              <a:rPr lang="es-MX" sz="1600" dirty="0">
                <a:solidFill>
                  <a:srgbClr val="000000"/>
                </a:solidFill>
                <a:latin typeface="+mj-lt"/>
                <a:ea typeface="Times New Roman" panose="02020603050405020304" pitchFamily="18" charset="0"/>
                <a:cs typeface="Times New Roman" panose="02020603050405020304" pitchFamily="18" charset="0"/>
              </a:rPr>
              <a:t>, con el objetivo de generar efecto de “dilución” que ayude a levantar los volúmenes de arena producidos por el pozo y evitar aprisionamiento.</a:t>
            </a:r>
          </a:p>
        </p:txBody>
      </p:sp>
      <p:pic>
        <p:nvPicPr>
          <p:cNvPr id="6" name="Picture 5">
            <a:extLst>
              <a:ext uri="{FF2B5EF4-FFF2-40B4-BE49-F238E27FC236}">
                <a16:creationId xmlns:a16="http://schemas.microsoft.com/office/drawing/2014/main" id="{22C0A4F2-44A1-A80F-4719-29A86AF84392}"/>
              </a:ext>
            </a:extLst>
          </p:cNvPr>
          <p:cNvPicPr>
            <a:picLocks noChangeAspect="1"/>
          </p:cNvPicPr>
          <p:nvPr/>
        </p:nvPicPr>
        <p:blipFill>
          <a:blip r:embed="rId3"/>
          <a:stretch>
            <a:fillRect/>
          </a:stretch>
        </p:blipFill>
        <p:spPr>
          <a:xfrm>
            <a:off x="6392677" y="2854843"/>
            <a:ext cx="5799323" cy="3795089"/>
          </a:xfrm>
          <a:prstGeom prst="rect">
            <a:avLst/>
          </a:prstGeom>
        </p:spPr>
      </p:pic>
      <p:sp>
        <p:nvSpPr>
          <p:cNvPr id="7" name="Title 1">
            <a:extLst>
              <a:ext uri="{FF2B5EF4-FFF2-40B4-BE49-F238E27FC236}">
                <a16:creationId xmlns:a16="http://schemas.microsoft.com/office/drawing/2014/main" id="{FB76699C-3CBC-B63D-3BBA-8592A0FDB351}"/>
              </a:ext>
            </a:extLst>
          </p:cNvPr>
          <p:cNvSpPr txBox="1">
            <a:spLocks/>
          </p:cNvSpPr>
          <p:nvPr/>
        </p:nvSpPr>
        <p:spPr>
          <a:xfrm>
            <a:off x="838200" y="982133"/>
            <a:ext cx="10515600" cy="708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4800" b="1" dirty="0"/>
              <a:t>Tecnologías aplicadas - Dilución</a:t>
            </a:r>
          </a:p>
        </p:txBody>
      </p:sp>
      <p:sp>
        <p:nvSpPr>
          <p:cNvPr id="9" name="TextBox 8">
            <a:extLst>
              <a:ext uri="{FF2B5EF4-FFF2-40B4-BE49-F238E27FC236}">
                <a16:creationId xmlns:a16="http://schemas.microsoft.com/office/drawing/2014/main" id="{E8BE7518-E3B0-3C7A-3B2B-2BEBA4E54110}"/>
              </a:ext>
            </a:extLst>
          </p:cNvPr>
          <p:cNvSpPr txBox="1"/>
          <p:nvPr/>
        </p:nvSpPr>
        <p:spPr>
          <a:xfrm>
            <a:off x="1073371" y="3177707"/>
            <a:ext cx="5084135" cy="2800767"/>
          </a:xfrm>
          <a:prstGeom prst="rect">
            <a:avLst/>
          </a:prstGeom>
          <a:noFill/>
        </p:spPr>
        <p:txBody>
          <a:bodyPr wrap="square">
            <a:spAutoFit/>
          </a:bodyPr>
          <a:lstStyle/>
          <a:p>
            <a:r>
              <a:rPr lang="es-AR" sz="1600" dirty="0">
                <a:latin typeface="+mj-lt"/>
              </a:rPr>
              <a:t>Se analizó productividad de pozos con ensayos de agua de la capa de interés. </a:t>
            </a:r>
          </a:p>
          <a:p>
            <a:endParaRPr lang="es-AR" sz="1600" dirty="0">
              <a:latin typeface="+mj-lt"/>
            </a:endParaRPr>
          </a:p>
          <a:p>
            <a:r>
              <a:rPr lang="es-AR" sz="1600" dirty="0">
                <a:latin typeface="+mj-lt"/>
              </a:rPr>
              <a:t>Se construye la IPR para los test identificados, se utiliza modelo </a:t>
            </a:r>
            <a:r>
              <a:rPr lang="es-AR" sz="1600" dirty="0" err="1">
                <a:latin typeface="+mj-lt"/>
              </a:rPr>
              <a:t>multilayer</a:t>
            </a:r>
            <a:r>
              <a:rPr lang="es-AR" sz="1600" dirty="0">
                <a:latin typeface="+mj-lt"/>
              </a:rPr>
              <a:t> de Darcy y se define el nuevo punto de operación esperado.</a:t>
            </a:r>
          </a:p>
          <a:p>
            <a:endParaRPr lang="es-AR" sz="1600" dirty="0">
              <a:latin typeface="+mj-lt"/>
            </a:endParaRPr>
          </a:p>
          <a:p>
            <a:r>
              <a:rPr lang="es-AR" sz="1600" dirty="0">
                <a:latin typeface="+mj-lt"/>
              </a:rPr>
              <a:t>En función del calculo de índice de productividad de la capa de agua durante el ensayo se define avanzar con la terminación, ampliar la capa o directamente aislar nuevamente.</a:t>
            </a:r>
          </a:p>
        </p:txBody>
      </p:sp>
    </p:spTree>
    <p:extLst>
      <p:ext uri="{BB962C8B-B14F-4D97-AF65-F5344CB8AC3E}">
        <p14:creationId xmlns:p14="http://schemas.microsoft.com/office/powerpoint/2010/main" val="804112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Tecnologías aplicadas - Remediación</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746072"/>
            <a:ext cx="10515600" cy="4351338"/>
          </a:xfrm>
        </p:spPr>
        <p:txBody>
          <a:bodyPr/>
          <a:lstStyle/>
          <a:p>
            <a:pPr marL="0" indent="0" algn="just">
              <a:spcBef>
                <a:spcPts val="600"/>
              </a:spcBef>
              <a:spcAft>
                <a:spcPts val="600"/>
              </a:spcAft>
              <a:buNone/>
            </a:pPr>
            <a:r>
              <a:rPr lang="es-MX" sz="2000" b="1" u="sng" dirty="0">
                <a:solidFill>
                  <a:srgbClr val="000000"/>
                </a:solidFill>
                <a:effectLst/>
                <a:latin typeface="+mj-lt"/>
                <a:ea typeface="Times New Roman" panose="02020603050405020304" pitchFamily="18" charset="0"/>
                <a:cs typeface="Times New Roman" panose="02020603050405020304" pitchFamily="18" charset="0"/>
              </a:rPr>
              <a:t>Punzados de alta densidad </a:t>
            </a:r>
            <a:r>
              <a:rPr lang="es-MX" sz="2000" b="1" u="sng" dirty="0" err="1">
                <a:solidFill>
                  <a:srgbClr val="000000"/>
                </a:solidFill>
                <a:effectLst/>
                <a:latin typeface="+mj-lt"/>
                <a:ea typeface="Times New Roman" panose="02020603050405020304" pitchFamily="18" charset="0"/>
                <a:cs typeface="Times New Roman" panose="02020603050405020304" pitchFamily="18" charset="0"/>
              </a:rPr>
              <a:t>big</a:t>
            </a:r>
            <a:r>
              <a:rPr lang="es-MX" sz="2000" b="1" u="sng" dirty="0">
                <a:solidFill>
                  <a:srgbClr val="000000"/>
                </a:solidFill>
                <a:effectLst/>
                <a:latin typeface="+mj-lt"/>
                <a:ea typeface="Times New Roman" panose="02020603050405020304" pitchFamily="18" charset="0"/>
                <a:cs typeface="Times New Roman" panose="02020603050405020304" pitchFamily="18" charset="0"/>
              </a:rPr>
              <a:t> </a:t>
            </a:r>
            <a:r>
              <a:rPr lang="es-MX" sz="2000" b="1" u="sng" dirty="0" err="1">
                <a:solidFill>
                  <a:srgbClr val="000000"/>
                </a:solidFill>
                <a:effectLst/>
                <a:latin typeface="+mj-lt"/>
                <a:ea typeface="Times New Roman" panose="02020603050405020304" pitchFamily="18" charset="0"/>
                <a:cs typeface="Times New Roman" panose="02020603050405020304" pitchFamily="18" charset="0"/>
              </a:rPr>
              <a:t>hole</a:t>
            </a:r>
            <a:endParaRPr lang="es-UY" sz="2000" b="1" u="sng"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s-MX" sz="1600" dirty="0">
                <a:solidFill>
                  <a:srgbClr val="000000"/>
                </a:solidFill>
                <a:effectLst/>
                <a:latin typeface="+mj-lt"/>
                <a:ea typeface="Times New Roman" panose="02020603050405020304" pitchFamily="18" charset="0"/>
                <a:cs typeface="Times New Roman" panose="02020603050405020304" pitchFamily="18" charset="0"/>
              </a:rPr>
              <a:t>Con esto se busca mantener el flujo de liquido y sólidos al pozo de manera sostenida, reduciendo la probabilidad de taponamiento de punzados o restricciones en el flujo alrededor de este</a:t>
            </a:r>
          </a:p>
          <a:p>
            <a:pPr algn="just"/>
            <a:r>
              <a:rPr lang="es-MX" sz="1600" dirty="0">
                <a:solidFill>
                  <a:srgbClr val="000000"/>
                </a:solidFill>
                <a:latin typeface="+mj-lt"/>
                <a:ea typeface="Times New Roman" panose="02020603050405020304" pitchFamily="18" charset="0"/>
                <a:cs typeface="Times New Roman" panose="02020603050405020304" pitchFamily="18" charset="0"/>
              </a:rPr>
              <a:t>Cualquier restricción puede disminuir </a:t>
            </a:r>
            <a:r>
              <a:rPr lang="es-MX" sz="1600" dirty="0">
                <a:solidFill>
                  <a:srgbClr val="000000"/>
                </a:solidFill>
                <a:effectLst/>
                <a:latin typeface="+mj-lt"/>
                <a:ea typeface="Times New Roman" panose="02020603050405020304" pitchFamily="18" charset="0"/>
                <a:cs typeface="Times New Roman" panose="02020603050405020304" pitchFamily="18" charset="0"/>
              </a:rPr>
              <a:t>la productividad del po</a:t>
            </a:r>
            <a:r>
              <a:rPr lang="es-MX" sz="1600" dirty="0">
                <a:solidFill>
                  <a:srgbClr val="000000"/>
                </a:solidFill>
                <a:effectLst/>
                <a:latin typeface="+mj-lt"/>
                <a:ea typeface="Times New Roman" panose="02020603050405020304" pitchFamily="18" charset="0"/>
              </a:rPr>
              <a:t>zo y la capacidad de transporte de sólidos.</a:t>
            </a:r>
            <a:endParaRPr lang="es-UY" sz="1600" dirty="0">
              <a:solidFill>
                <a:srgbClr val="000000"/>
              </a:solidFill>
              <a:effectLst/>
              <a:latin typeface="+mj-lt"/>
              <a:ea typeface="Times New Roman" panose="02020603050405020304" pitchFamily="18" charset="0"/>
            </a:endParaRPr>
          </a:p>
          <a:p>
            <a:pPr algn="just"/>
            <a:r>
              <a:rPr lang="es-MX" sz="1600" dirty="0">
                <a:latin typeface="+mj-lt"/>
                <a:cs typeface="Times New Roman" panose="02020603050405020304" pitchFamily="18" charset="0"/>
              </a:rPr>
              <a:t>El Carrier y la carga utilizadas son:</a:t>
            </a:r>
          </a:p>
          <a:p>
            <a:pPr lvl="1" algn="just"/>
            <a:r>
              <a:rPr lang="es-MX" sz="1600" dirty="0">
                <a:latin typeface="+mj-lt"/>
                <a:cs typeface="Times New Roman" panose="02020603050405020304" pitchFamily="18" charset="0"/>
              </a:rPr>
              <a:t>cañón 4,5”,  12 TTP,  135°, carga # parte ETA SA: TC41RBH (21 g, HE: 0,83”, PE: 7”)</a:t>
            </a:r>
          </a:p>
          <a:p>
            <a:pPr algn="just"/>
            <a:r>
              <a:rPr lang="es-MX" sz="1600" dirty="0">
                <a:solidFill>
                  <a:srgbClr val="000000"/>
                </a:solidFill>
                <a:effectLst/>
                <a:latin typeface="+mj-lt"/>
                <a:ea typeface="Times New Roman" panose="02020603050405020304" pitchFamily="18" charset="0"/>
                <a:cs typeface="Times New Roman" panose="02020603050405020304" pitchFamily="18" charset="0"/>
              </a:rPr>
              <a:t>Con esta tecnología se ha logrado recuperar productividad en pozos con caídas evidentemente asociadas a </a:t>
            </a:r>
            <a:r>
              <a:rPr lang="es-MX" sz="1600" i="1" dirty="0">
                <a:solidFill>
                  <a:srgbClr val="000000"/>
                </a:solidFill>
                <a:effectLst/>
                <a:latin typeface="+mj-lt"/>
                <a:ea typeface="Times New Roman" panose="02020603050405020304" pitchFamily="18" charset="0"/>
                <a:cs typeface="Times New Roman" panose="02020603050405020304" pitchFamily="18" charset="0"/>
              </a:rPr>
              <a:t>daños en los punzados</a:t>
            </a:r>
            <a:r>
              <a:rPr lang="es-MX" sz="1600" dirty="0">
                <a:solidFill>
                  <a:srgbClr val="000000"/>
                </a:solidFill>
                <a:effectLst/>
                <a:latin typeface="+mj-lt"/>
                <a:ea typeface="Times New Roman" panose="02020603050405020304" pitchFamily="18" charset="0"/>
                <a:cs typeface="Times New Roman" panose="02020603050405020304" pitchFamily="18" charset="0"/>
              </a:rPr>
              <a:t> y mejorar el manejo de arena en pozos críticos por fallas por aprisionamientos.</a:t>
            </a:r>
          </a:p>
          <a:p>
            <a:pPr algn="just"/>
            <a:endParaRPr lang="es-MX" sz="1300" dirty="0">
              <a:solidFill>
                <a:srgbClr val="000000"/>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C5845E0-1020-4FA2-82DE-FC0C174A66FC}"/>
              </a:ext>
            </a:extLst>
          </p:cNvPr>
          <p:cNvPicPr>
            <a:picLocks noChangeAspect="1"/>
          </p:cNvPicPr>
          <p:nvPr/>
        </p:nvPicPr>
        <p:blipFill rotWithShape="1">
          <a:blip r:embed="rId3">
            <a:extLst>
              <a:ext uri="{28A0092B-C50C-407E-A947-70E740481C1C}">
                <a14:useLocalDpi xmlns:a14="http://schemas.microsoft.com/office/drawing/2010/main" val="0"/>
              </a:ext>
            </a:extLst>
          </a:blip>
          <a:srcRect l="34759" t="53726" r="33469"/>
          <a:stretch/>
        </p:blipFill>
        <p:spPr bwMode="auto">
          <a:xfrm>
            <a:off x="6982646" y="4708973"/>
            <a:ext cx="1589989" cy="169134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20E2756-BADD-47B2-8FB3-39AA7B851AE0}"/>
              </a:ext>
            </a:extLst>
          </p:cNvPr>
          <p:cNvPicPr>
            <a:picLocks noChangeAspect="1"/>
          </p:cNvPicPr>
          <p:nvPr/>
        </p:nvPicPr>
        <p:blipFill rotWithShape="1">
          <a:blip r:embed="rId3">
            <a:extLst>
              <a:ext uri="{28A0092B-C50C-407E-A947-70E740481C1C}">
                <a14:useLocalDpi xmlns:a14="http://schemas.microsoft.com/office/drawing/2010/main" val="0"/>
              </a:ext>
            </a:extLst>
          </a:blip>
          <a:srcRect t="8179" r="67142" b="46646"/>
          <a:stretch/>
        </p:blipFill>
        <p:spPr bwMode="auto">
          <a:xfrm>
            <a:off x="8800082" y="4708973"/>
            <a:ext cx="1483443" cy="1489574"/>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88C5763-6A41-4C46-8CF3-40F49275BDD3}"/>
              </a:ext>
            </a:extLst>
          </p:cNvPr>
          <p:cNvPicPr>
            <a:picLocks noChangeAspect="1"/>
          </p:cNvPicPr>
          <p:nvPr/>
        </p:nvPicPr>
        <p:blipFill>
          <a:blip r:embed="rId4"/>
          <a:stretch>
            <a:fillRect/>
          </a:stretch>
        </p:blipFill>
        <p:spPr>
          <a:xfrm>
            <a:off x="5486861" y="4269714"/>
            <a:ext cx="1057854" cy="2569865"/>
          </a:xfrm>
          <a:prstGeom prst="rect">
            <a:avLst/>
          </a:prstGeom>
        </p:spPr>
      </p:pic>
      <p:pic>
        <p:nvPicPr>
          <p:cNvPr id="10" name="Picture 9">
            <a:extLst>
              <a:ext uri="{FF2B5EF4-FFF2-40B4-BE49-F238E27FC236}">
                <a16:creationId xmlns:a16="http://schemas.microsoft.com/office/drawing/2014/main" id="{6B396AF2-4C69-4383-B173-728ABFF7E5F1}"/>
              </a:ext>
            </a:extLst>
          </p:cNvPr>
          <p:cNvPicPr>
            <a:picLocks noChangeAspect="1"/>
          </p:cNvPicPr>
          <p:nvPr/>
        </p:nvPicPr>
        <p:blipFill>
          <a:blip r:embed="rId5"/>
          <a:stretch>
            <a:fillRect/>
          </a:stretch>
        </p:blipFill>
        <p:spPr>
          <a:xfrm>
            <a:off x="3572635" y="4259081"/>
            <a:ext cx="1540694" cy="2569865"/>
          </a:xfrm>
          <a:prstGeom prst="rect">
            <a:avLst/>
          </a:prstGeom>
        </p:spPr>
      </p:pic>
    </p:spTree>
    <p:extLst>
      <p:ext uri="{BB962C8B-B14F-4D97-AF65-F5344CB8AC3E}">
        <p14:creationId xmlns:p14="http://schemas.microsoft.com/office/powerpoint/2010/main" val="229329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76699C-3CBC-B63D-3BBA-8592A0FDB351}"/>
              </a:ext>
            </a:extLst>
          </p:cNvPr>
          <p:cNvSpPr txBox="1">
            <a:spLocks/>
          </p:cNvSpPr>
          <p:nvPr/>
        </p:nvSpPr>
        <p:spPr>
          <a:xfrm>
            <a:off x="838200" y="982133"/>
            <a:ext cx="10515600" cy="708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4800" b="1" dirty="0"/>
              <a:t>Metodología aplicadas - Modelado</a:t>
            </a:r>
          </a:p>
        </p:txBody>
      </p:sp>
      <p:graphicFrame>
        <p:nvGraphicFramePr>
          <p:cNvPr id="2" name="Diagram 1">
            <a:extLst>
              <a:ext uri="{FF2B5EF4-FFF2-40B4-BE49-F238E27FC236}">
                <a16:creationId xmlns:a16="http://schemas.microsoft.com/office/drawing/2014/main" id="{3D0AD8FA-815A-222D-C9E8-3CD727055E09}"/>
              </a:ext>
            </a:extLst>
          </p:cNvPr>
          <p:cNvGraphicFramePr/>
          <p:nvPr>
            <p:extLst>
              <p:ext uri="{D42A27DB-BD31-4B8C-83A1-F6EECF244321}">
                <p14:modId xmlns:p14="http://schemas.microsoft.com/office/powerpoint/2010/main" val="105191703"/>
              </p:ext>
            </p:extLst>
          </p:nvPr>
        </p:nvGraphicFramePr>
        <p:xfrm>
          <a:off x="6198781" y="2817628"/>
          <a:ext cx="5794745" cy="3839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B6628124-FC99-F2CD-D934-BFCDB91E2DC3}"/>
              </a:ext>
            </a:extLst>
          </p:cNvPr>
          <p:cNvSpPr>
            <a:spLocks noChangeArrowheads="1"/>
          </p:cNvSpPr>
          <p:nvPr/>
        </p:nvSpPr>
        <p:spPr bwMode="auto">
          <a:xfrm>
            <a:off x="838200" y="1967136"/>
            <a:ext cx="9191317" cy="506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s-ES_tradnl"/>
            </a:defPPr>
            <a:lvl1pPr algn="l" rtl="0" eaLnBrk="0" fontAlgn="base" hangingPunct="0">
              <a:spcBef>
                <a:spcPct val="0"/>
              </a:spcBef>
              <a:spcAft>
                <a:spcPct val="0"/>
              </a:spcAft>
              <a:defRPr sz="2300" kern="1200">
                <a:solidFill>
                  <a:schemeClr val="tx1"/>
                </a:solidFill>
                <a:latin typeface="Arial" pitchFamily="34" charset="0"/>
                <a:ea typeface="ヒラギノ角ゴ Pro W3" pitchFamily="-84" charset="-128"/>
                <a:cs typeface="+mn-cs"/>
              </a:defRPr>
            </a:lvl1pPr>
            <a:lvl2pPr marL="430213" indent="26988" algn="l" rtl="0" eaLnBrk="0" fontAlgn="base" hangingPunct="0">
              <a:spcBef>
                <a:spcPct val="0"/>
              </a:spcBef>
              <a:spcAft>
                <a:spcPct val="0"/>
              </a:spcAft>
              <a:defRPr sz="2300" kern="1200">
                <a:solidFill>
                  <a:schemeClr val="tx1"/>
                </a:solidFill>
                <a:latin typeface="Arial" pitchFamily="34" charset="0"/>
                <a:ea typeface="ヒラギノ角ゴ Pro W3" pitchFamily="-84" charset="-128"/>
                <a:cs typeface="+mn-cs"/>
              </a:defRPr>
            </a:lvl2pPr>
            <a:lvl3pPr marL="862013" indent="52388" algn="l" rtl="0" eaLnBrk="0" fontAlgn="base" hangingPunct="0">
              <a:spcBef>
                <a:spcPct val="0"/>
              </a:spcBef>
              <a:spcAft>
                <a:spcPct val="0"/>
              </a:spcAft>
              <a:defRPr sz="2300" kern="1200">
                <a:solidFill>
                  <a:schemeClr val="tx1"/>
                </a:solidFill>
                <a:latin typeface="Arial" pitchFamily="34" charset="0"/>
                <a:ea typeface="ヒラギノ角ゴ Pro W3" pitchFamily="-84" charset="-128"/>
                <a:cs typeface="+mn-cs"/>
              </a:defRPr>
            </a:lvl3pPr>
            <a:lvl4pPr marL="1292225" indent="79375" algn="l" rtl="0" eaLnBrk="0" fontAlgn="base" hangingPunct="0">
              <a:spcBef>
                <a:spcPct val="0"/>
              </a:spcBef>
              <a:spcAft>
                <a:spcPct val="0"/>
              </a:spcAft>
              <a:defRPr sz="2300" kern="1200">
                <a:solidFill>
                  <a:schemeClr val="tx1"/>
                </a:solidFill>
                <a:latin typeface="Arial" pitchFamily="34" charset="0"/>
                <a:ea typeface="ヒラギノ角ゴ Pro W3" pitchFamily="-84" charset="-128"/>
                <a:cs typeface="+mn-cs"/>
              </a:defRPr>
            </a:lvl4pPr>
            <a:lvl5pPr marL="1724025" indent="104775" algn="l" rtl="0" eaLnBrk="0" fontAlgn="base" hangingPunct="0">
              <a:spcBef>
                <a:spcPct val="0"/>
              </a:spcBef>
              <a:spcAft>
                <a:spcPct val="0"/>
              </a:spcAft>
              <a:defRPr sz="23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3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3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3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300" kern="1200">
                <a:solidFill>
                  <a:schemeClr val="tx1"/>
                </a:solidFill>
                <a:latin typeface="Arial" pitchFamily="34" charset="0"/>
                <a:ea typeface="ヒラギノ角ゴ Pro W3" pitchFamily="-84" charset="-128"/>
                <a:cs typeface="+mn-cs"/>
              </a:defRPr>
            </a:lvl9pPr>
          </a:lstStyle>
          <a:p>
            <a:pPr algn="just" defTabSz="957263" eaLnBrk="1" hangingPunct="1">
              <a:spcBef>
                <a:spcPct val="20000"/>
              </a:spcBef>
              <a:defRPr/>
            </a:pPr>
            <a:r>
              <a:rPr lang="es-VE" altLang="en-US" sz="1800" b="1" dirty="0">
                <a:latin typeface="+mj-lt"/>
                <a:cs typeface="Calibri" panose="020F0502020204030204" pitchFamily="34" charset="0"/>
              </a:rPr>
              <a:t>Modelo de Transporte de Sólidos </a:t>
            </a:r>
          </a:p>
          <a:p>
            <a:pPr marL="342900"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Se selecciona correlación que mejor represente los transportes de sólidos de Rio Colorado</a:t>
            </a:r>
          </a:p>
          <a:p>
            <a:pPr marL="342900"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Se desarrolla aplicación para análisis de transporte de sólidos y performance de ALS</a:t>
            </a:r>
          </a:p>
          <a:p>
            <a:pPr marL="342900"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No se puede incluir dentro de PROSPER pero se desarrolla aplicativo capaz de:</a:t>
            </a:r>
          </a:p>
          <a:p>
            <a:pPr marL="773113" lvl="1"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Conectar mediante  </a:t>
            </a:r>
            <a:r>
              <a:rPr lang="es-VE" altLang="en-US" sz="1800" dirty="0" err="1">
                <a:latin typeface="+mj-lt"/>
                <a:cs typeface="Calibri" panose="020F0502020204030204" pitchFamily="34" charset="0"/>
              </a:rPr>
              <a:t>OpenServer</a:t>
            </a:r>
            <a:endParaRPr lang="es-VE" altLang="en-US" sz="1800" dirty="0">
              <a:latin typeface="+mj-lt"/>
              <a:cs typeface="Calibri" panose="020F0502020204030204" pitchFamily="34" charset="0"/>
            </a:endParaRPr>
          </a:p>
          <a:p>
            <a:pPr marL="773113" lvl="1"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Modelado IPR</a:t>
            </a:r>
          </a:p>
          <a:p>
            <a:pPr marL="773113" lvl="1"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Modelado PCP</a:t>
            </a:r>
          </a:p>
          <a:p>
            <a:pPr marL="773113" lvl="1"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Modelado sistema</a:t>
            </a:r>
          </a:p>
          <a:p>
            <a:pPr marL="773113" lvl="1"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Velocidades críticas</a:t>
            </a:r>
          </a:p>
          <a:p>
            <a:pPr marL="773113" lvl="1" indent="-342900" algn="just" defTabSz="957263" eaLnBrk="1" hangingPunct="1">
              <a:spcBef>
                <a:spcPct val="20000"/>
              </a:spcBef>
              <a:buFont typeface="Arial" panose="020B0604020202020204" pitchFamily="34" charset="0"/>
              <a:buChar char="•"/>
              <a:defRPr/>
            </a:pPr>
            <a:r>
              <a:rPr lang="es-VE" altLang="en-US" sz="1800" dirty="0">
                <a:latin typeface="+mj-lt"/>
                <a:cs typeface="Calibri" panose="020F0502020204030204" pitchFamily="34" charset="0"/>
              </a:rPr>
              <a:t>Comportamiento del sistema en el transporte</a:t>
            </a:r>
          </a:p>
          <a:p>
            <a:pPr marL="742950" lvl="1" indent="0" algn="just" defTabSz="957263" eaLnBrk="1" hangingPunct="1">
              <a:spcBef>
                <a:spcPct val="20000"/>
              </a:spcBef>
              <a:defRPr/>
            </a:pPr>
            <a:r>
              <a:rPr lang="es-VE" altLang="en-US" sz="1800" dirty="0">
                <a:latin typeface="+mj-lt"/>
                <a:cs typeface="Calibri" panose="020F0502020204030204" pitchFamily="34" charset="0"/>
              </a:rPr>
              <a:t> de sólidos</a:t>
            </a:r>
            <a:endParaRPr lang="es-VE" altLang="en-US" sz="2000" dirty="0">
              <a:latin typeface="+mj-lt"/>
              <a:ea typeface="+mn-ea"/>
              <a:cs typeface="Calibri" panose="020F0502020204030204" pitchFamily="34" charset="0"/>
            </a:endParaRPr>
          </a:p>
          <a:p>
            <a:pPr marL="342900" indent="-342900" algn="just" defTabSz="957263" eaLnBrk="1" hangingPunct="1">
              <a:spcBef>
                <a:spcPct val="20000"/>
              </a:spcBef>
              <a:buFont typeface="Arial" panose="020B0604020202020204" pitchFamily="34" charset="0"/>
              <a:buChar char="•"/>
              <a:defRPr/>
            </a:pPr>
            <a:endParaRPr lang="es-VE" altLang="en-US" sz="2000" dirty="0">
              <a:latin typeface="Calibri" panose="020F0502020204030204" pitchFamily="34" charset="0"/>
              <a:ea typeface="+mn-ea"/>
              <a:cs typeface="Calibri" panose="020F0502020204030204" pitchFamily="34" charset="0"/>
            </a:endParaRPr>
          </a:p>
          <a:p>
            <a:pPr marL="285750" indent="-285750" algn="just" eaLnBrk="1" hangingPunct="1">
              <a:spcBef>
                <a:spcPct val="20000"/>
              </a:spcBef>
              <a:buFont typeface="Arial" panose="020B0604020202020204" pitchFamily="34" charset="0"/>
              <a:buChar char="•"/>
              <a:defRPr/>
            </a:pPr>
            <a:endParaRPr lang="es-VE" altLang="en-US" sz="1800" dirty="0">
              <a:solidFill>
                <a:srgbClr val="000060"/>
              </a:solidFill>
            </a:endParaRPr>
          </a:p>
          <a:p>
            <a:pPr marL="1085850" lvl="1" indent="-342900" algn="just" eaLnBrk="1" hangingPunct="1">
              <a:spcBef>
                <a:spcPct val="20000"/>
              </a:spcBef>
              <a:buFont typeface="Arial" panose="020B0604020202020204" pitchFamily="34" charset="0"/>
              <a:buChar char="•"/>
              <a:defRPr/>
            </a:pPr>
            <a:endParaRPr lang="es-VE" altLang="en-US" sz="1800" dirty="0">
              <a:solidFill>
                <a:srgbClr val="000060"/>
              </a:solidFill>
            </a:endParaRPr>
          </a:p>
          <a:p>
            <a:pPr marL="1085850" lvl="1" indent="-342900" algn="just" eaLnBrk="1" hangingPunct="1">
              <a:spcBef>
                <a:spcPct val="20000"/>
              </a:spcBef>
              <a:buFont typeface="Arial" panose="020B0604020202020204" pitchFamily="34" charset="0"/>
              <a:buChar char="•"/>
              <a:defRPr/>
            </a:pPr>
            <a:endParaRPr lang="es-VE" altLang="en-US" sz="1800" dirty="0">
              <a:solidFill>
                <a:srgbClr val="000060"/>
              </a:solidFill>
            </a:endParaRPr>
          </a:p>
        </p:txBody>
      </p:sp>
    </p:spTree>
    <p:extLst>
      <p:ext uri="{BB962C8B-B14F-4D97-AF65-F5344CB8AC3E}">
        <p14:creationId xmlns:p14="http://schemas.microsoft.com/office/powerpoint/2010/main" val="399775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Conclusiones</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746072"/>
            <a:ext cx="10515600" cy="4351338"/>
          </a:xfrm>
        </p:spPr>
        <p:txBody>
          <a:bodyPr/>
          <a:lstStyle/>
          <a:p>
            <a:pPr algn="just">
              <a:spcBef>
                <a:spcPts val="600"/>
              </a:spcBef>
              <a:spcAft>
                <a:spcPts val="600"/>
              </a:spcAft>
            </a:pPr>
            <a:endParaRPr lang="es-AR" sz="2000" dirty="0">
              <a:solidFill>
                <a:srgbClr val="000000"/>
              </a:solidFill>
              <a:effectLst/>
              <a:latin typeface="+mj-lt"/>
              <a:ea typeface="Times New Roman" panose="02020603050405020304" pitchFamily="18" charset="0"/>
              <a:cs typeface="Times New Roman" panose="02020603050405020304" pitchFamily="18" charset="0"/>
            </a:endParaRPr>
          </a:p>
          <a:p>
            <a:pPr algn="just">
              <a:spcBef>
                <a:spcPts val="600"/>
              </a:spcBef>
              <a:spcAft>
                <a:spcPts val="600"/>
              </a:spcAft>
            </a:pPr>
            <a:r>
              <a:rPr lang="es-AR" sz="2000" dirty="0">
                <a:solidFill>
                  <a:srgbClr val="000000"/>
                </a:solidFill>
                <a:effectLst/>
                <a:latin typeface="+mj-lt"/>
                <a:ea typeface="Times New Roman" panose="02020603050405020304" pitchFamily="18" charset="0"/>
                <a:cs typeface="Times New Roman" panose="02020603050405020304" pitchFamily="18" charset="0"/>
              </a:rPr>
              <a:t>Se logro estandarizar metodología de análisis y diseños de instalaciones para manejo de sólidos en función la problemática visualizada en cada caso.</a:t>
            </a:r>
            <a:endParaRPr lang="es-AR" sz="2000" dirty="0">
              <a:solidFill>
                <a:srgbClr val="000000"/>
              </a:solidFill>
              <a:latin typeface="+mj-lt"/>
              <a:ea typeface="Times New Roman" panose="02020603050405020304" pitchFamily="18" charset="0"/>
              <a:cs typeface="Times New Roman" panose="02020603050405020304" pitchFamily="18" charset="0"/>
            </a:endParaRPr>
          </a:p>
          <a:p>
            <a:pPr algn="just">
              <a:spcBef>
                <a:spcPts val="600"/>
              </a:spcBef>
              <a:spcAft>
                <a:spcPts val="600"/>
              </a:spcAft>
            </a:pPr>
            <a:r>
              <a:rPr lang="es-AR" sz="2000" dirty="0">
                <a:solidFill>
                  <a:srgbClr val="000000"/>
                </a:solidFill>
                <a:latin typeface="+mj-lt"/>
                <a:ea typeface="Times New Roman" panose="02020603050405020304" pitchFamily="18" charset="0"/>
                <a:cs typeface="Times New Roman" panose="02020603050405020304" pitchFamily="18" charset="0"/>
              </a:rPr>
              <a:t>Reactivación de más de 15 pozos parados por problemas de manejo de sólidos.</a:t>
            </a:r>
            <a:endParaRPr lang="es-AR" sz="2000" dirty="0">
              <a:solidFill>
                <a:srgbClr val="000000"/>
              </a:solidFill>
              <a:effectLst/>
              <a:latin typeface="+mj-lt"/>
              <a:ea typeface="Times New Roman" panose="02020603050405020304" pitchFamily="18" charset="0"/>
              <a:cs typeface="Times New Roman" panose="02020603050405020304" pitchFamily="18" charset="0"/>
            </a:endParaRPr>
          </a:p>
          <a:p>
            <a:pPr algn="just">
              <a:spcBef>
                <a:spcPts val="600"/>
              </a:spcBef>
              <a:spcAft>
                <a:spcPts val="600"/>
              </a:spcAft>
            </a:pPr>
            <a:r>
              <a:rPr lang="es-AR" sz="2000" dirty="0">
                <a:solidFill>
                  <a:srgbClr val="000000"/>
                </a:solidFill>
                <a:effectLst/>
                <a:latin typeface="+mj-lt"/>
                <a:ea typeface="Times New Roman" panose="02020603050405020304" pitchFamily="18" charset="0"/>
                <a:cs typeface="Times New Roman" panose="02020603050405020304" pitchFamily="18" charset="0"/>
              </a:rPr>
              <a:t>Se extendió el MTBF por causa raíz sólidos en los pozos críticos</a:t>
            </a:r>
          </a:p>
          <a:p>
            <a:pPr algn="just">
              <a:spcBef>
                <a:spcPts val="600"/>
              </a:spcBef>
              <a:spcAft>
                <a:spcPts val="600"/>
              </a:spcAft>
            </a:pPr>
            <a:r>
              <a:rPr lang="es-AR" sz="2000" dirty="0">
                <a:solidFill>
                  <a:srgbClr val="000000"/>
                </a:solidFill>
                <a:latin typeface="+mj-lt"/>
                <a:ea typeface="Times New Roman" panose="02020603050405020304" pitchFamily="18" charset="0"/>
                <a:cs typeface="Times New Roman" panose="02020603050405020304" pitchFamily="18" charset="0"/>
              </a:rPr>
              <a:t>Reducción del índice de intervención asociado a sólidos con importante ahorro en costos de </a:t>
            </a:r>
            <a:r>
              <a:rPr lang="es-AR" sz="2000" dirty="0" err="1">
                <a:solidFill>
                  <a:srgbClr val="000000"/>
                </a:solidFill>
                <a:latin typeface="+mj-lt"/>
                <a:ea typeface="Times New Roman" panose="02020603050405020304" pitchFamily="18" charset="0"/>
                <a:cs typeface="Times New Roman" panose="02020603050405020304" pitchFamily="18" charset="0"/>
              </a:rPr>
              <a:t>Pulling</a:t>
            </a:r>
            <a:r>
              <a:rPr lang="es-AR" sz="2000" dirty="0">
                <a:solidFill>
                  <a:srgbClr val="000000"/>
                </a:solidFill>
                <a:latin typeface="+mj-lt"/>
                <a:ea typeface="Times New Roman" panose="02020603050405020304" pitchFamily="18" charset="0"/>
                <a:cs typeface="Times New Roman" panose="02020603050405020304" pitchFamily="18" charset="0"/>
              </a:rPr>
              <a:t> o </a:t>
            </a:r>
            <a:r>
              <a:rPr lang="es-AR" sz="2000" dirty="0" err="1">
                <a:solidFill>
                  <a:srgbClr val="000000"/>
                </a:solidFill>
                <a:latin typeface="+mj-lt"/>
                <a:ea typeface="Times New Roman" panose="02020603050405020304" pitchFamily="18" charset="0"/>
                <a:cs typeface="Times New Roman" panose="02020603050405020304" pitchFamily="18" charset="0"/>
              </a:rPr>
              <a:t>Flush</a:t>
            </a:r>
            <a:r>
              <a:rPr lang="es-AR" sz="2000" dirty="0">
                <a:solidFill>
                  <a:srgbClr val="000000"/>
                </a:solidFill>
                <a:latin typeface="+mj-lt"/>
                <a:ea typeface="Times New Roman" panose="02020603050405020304" pitchFamily="18" charset="0"/>
                <a:cs typeface="Times New Roman" panose="02020603050405020304" pitchFamily="18" charset="0"/>
              </a:rPr>
              <a:t> </a:t>
            </a:r>
            <a:r>
              <a:rPr lang="es-AR" sz="2000" dirty="0" err="1">
                <a:solidFill>
                  <a:srgbClr val="000000"/>
                </a:solidFill>
                <a:latin typeface="+mj-lt"/>
                <a:ea typeface="Times New Roman" panose="02020603050405020304" pitchFamily="18" charset="0"/>
                <a:cs typeface="Times New Roman" panose="02020603050405020304" pitchFamily="18" charset="0"/>
              </a:rPr>
              <a:t>by</a:t>
            </a:r>
            <a:endParaRPr lang="es-AR" sz="2000" dirty="0">
              <a:solidFill>
                <a:srgbClr val="000000"/>
              </a:solidFill>
              <a:latin typeface="+mj-lt"/>
              <a:ea typeface="Times New Roman" panose="02020603050405020304" pitchFamily="18" charset="0"/>
              <a:cs typeface="Times New Roman" panose="02020603050405020304" pitchFamily="18" charset="0"/>
            </a:endParaRPr>
          </a:p>
          <a:p>
            <a:pPr marL="0" indent="0" algn="just">
              <a:spcBef>
                <a:spcPts val="600"/>
              </a:spcBef>
              <a:spcAft>
                <a:spcPts val="600"/>
              </a:spcAft>
              <a:buNone/>
            </a:pPr>
            <a:endParaRPr lang="es-AR" sz="2000" dirty="0">
              <a:solidFill>
                <a:srgbClr val="000000"/>
              </a:solidFill>
              <a:effectLst/>
              <a:latin typeface="+mj-lt"/>
              <a:ea typeface="Times New Roman" panose="02020603050405020304" pitchFamily="18" charset="0"/>
              <a:cs typeface="Times New Roman" panose="02020603050405020304" pitchFamily="18" charset="0"/>
            </a:endParaRPr>
          </a:p>
          <a:p>
            <a:pPr marL="0" indent="0" algn="just">
              <a:spcBef>
                <a:spcPts val="600"/>
              </a:spcBef>
              <a:spcAft>
                <a:spcPts val="600"/>
              </a:spcAft>
              <a:buNone/>
            </a:pPr>
            <a:endParaRPr lang="es-AR" sz="2000" dirty="0">
              <a:solidFill>
                <a:srgbClr val="000000"/>
              </a:solidFill>
              <a:latin typeface="+mj-lt"/>
              <a:ea typeface="Times New Roman" panose="02020603050405020304" pitchFamily="18" charset="0"/>
              <a:cs typeface="Times New Roman" panose="02020603050405020304" pitchFamily="18" charset="0"/>
            </a:endParaRPr>
          </a:p>
          <a:p>
            <a:pPr marL="0" indent="0" algn="just">
              <a:spcBef>
                <a:spcPts val="600"/>
              </a:spcBef>
              <a:spcAft>
                <a:spcPts val="600"/>
              </a:spcAft>
              <a:buNone/>
            </a:pPr>
            <a:endParaRPr lang="es-MX" sz="1600" dirty="0">
              <a:solidFill>
                <a:srgbClr val="000000"/>
              </a:solidFill>
              <a:effectLst/>
              <a:latin typeface="+mj-lt"/>
              <a:ea typeface="Times New Roman" panose="02020603050405020304" pitchFamily="18" charset="0"/>
              <a:cs typeface="Times New Roman" panose="02020603050405020304" pitchFamily="18" charset="0"/>
            </a:endParaRPr>
          </a:p>
          <a:p>
            <a:pPr algn="just"/>
            <a:endParaRPr lang="es-MX" sz="13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936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2596559" y="1907165"/>
            <a:ext cx="6998882" cy="814769"/>
          </a:xfrm>
        </p:spPr>
        <p:txBody>
          <a:bodyPr/>
          <a:lstStyle/>
          <a:p>
            <a:r>
              <a:rPr lang="es-AR" sz="6600" b="1" dirty="0"/>
              <a:t>MUCHAS GRACIAS</a:t>
            </a:r>
            <a:br>
              <a:rPr lang="es-AR" sz="6600" b="1" dirty="0"/>
            </a:br>
            <a:br>
              <a:rPr lang="es-AR" sz="6600" b="1" dirty="0"/>
            </a:br>
            <a:endParaRPr lang="es-AR" sz="6600" b="1" dirty="0"/>
          </a:p>
        </p:txBody>
      </p:sp>
      <p:grpSp>
        <p:nvGrpSpPr>
          <p:cNvPr id="6" name="Group 5">
            <a:extLst>
              <a:ext uri="{FF2B5EF4-FFF2-40B4-BE49-F238E27FC236}">
                <a16:creationId xmlns:a16="http://schemas.microsoft.com/office/drawing/2014/main" id="{9511FAC6-C1CE-DAC8-27CE-A30015615A26}"/>
              </a:ext>
            </a:extLst>
          </p:cNvPr>
          <p:cNvGrpSpPr/>
          <p:nvPr/>
        </p:nvGrpSpPr>
        <p:grpSpPr>
          <a:xfrm>
            <a:off x="2638430" y="5401369"/>
            <a:ext cx="6870723" cy="833430"/>
            <a:chOff x="1285852" y="5357826"/>
            <a:chExt cx="6870723" cy="833430"/>
          </a:xfrm>
        </p:grpSpPr>
        <p:sp>
          <p:nvSpPr>
            <p:cNvPr id="7" name="4 CuadroTexto">
              <a:extLst>
                <a:ext uri="{FF2B5EF4-FFF2-40B4-BE49-F238E27FC236}">
                  <a16:creationId xmlns:a16="http://schemas.microsoft.com/office/drawing/2014/main" id="{F86D1F56-CD34-AC2B-6F09-0D68C62DE243}"/>
                </a:ext>
              </a:extLst>
            </p:cNvPr>
            <p:cNvSpPr txBox="1"/>
            <p:nvPr/>
          </p:nvSpPr>
          <p:spPr>
            <a:xfrm>
              <a:off x="1403350" y="5634038"/>
              <a:ext cx="6753225" cy="461665"/>
            </a:xfrm>
            <a:prstGeom prst="rect">
              <a:avLst/>
            </a:prstGeom>
            <a:noFill/>
          </p:spPr>
          <p:txBody>
            <a:bodyPr>
              <a:spAutoFit/>
            </a:bodyPr>
            <a:lstStyle/>
            <a:p>
              <a:pPr algn="ctr">
                <a:defRPr/>
              </a:pPr>
              <a:r>
                <a:rPr lang="es-AR" sz="2400" b="1" dirty="0">
                  <a:solidFill>
                    <a:schemeClr val="tx2">
                      <a:lumMod val="50000"/>
                    </a:schemeClr>
                  </a:solidFill>
                  <a:latin typeface="Arial" pitchFamily="34" charset="0"/>
                  <a:cs typeface="Arial" pitchFamily="34" charset="0"/>
                </a:rPr>
                <a:t>Pluspetrol</a:t>
              </a:r>
              <a:r>
                <a:rPr lang="es-AR" sz="2400" b="1" dirty="0"/>
                <a:t> </a:t>
              </a:r>
              <a:r>
                <a:rPr lang="es-AR" sz="2400" b="1" dirty="0">
                  <a:solidFill>
                    <a:schemeClr val="tx2">
                      <a:lumMod val="50000"/>
                    </a:schemeClr>
                  </a:solidFill>
                  <a:latin typeface="Arial" pitchFamily="34" charset="0"/>
                  <a:cs typeface="Arial" pitchFamily="34" charset="0"/>
                </a:rPr>
                <a:t>S.A. – Distrito Río Colorado</a:t>
              </a:r>
            </a:p>
          </p:txBody>
        </p:sp>
        <p:pic>
          <p:nvPicPr>
            <p:cNvPr id="8" name="Picture 2" descr="http://www.oilchannel.tv/web/wp-content/uploads/2015/07/pluspetrol.jpg">
              <a:extLst>
                <a:ext uri="{FF2B5EF4-FFF2-40B4-BE49-F238E27FC236}">
                  <a16:creationId xmlns:a16="http://schemas.microsoft.com/office/drawing/2014/main" id="{04EF170B-4872-CDF1-E0CE-A38C573AD81A}"/>
                </a:ext>
              </a:extLst>
            </p:cNvPr>
            <p:cNvPicPr>
              <a:picLocks noChangeAspect="1" noChangeArrowheads="1"/>
            </p:cNvPicPr>
            <p:nvPr/>
          </p:nvPicPr>
          <p:blipFill>
            <a:blip r:embed="rId3" cstate="print"/>
            <a:srcRect r="72203"/>
            <a:stretch>
              <a:fillRect/>
            </a:stretch>
          </p:blipFill>
          <p:spPr bwMode="auto">
            <a:xfrm>
              <a:off x="1285852" y="5357826"/>
              <a:ext cx="673140" cy="833430"/>
            </a:xfrm>
            <a:prstGeom prst="rect">
              <a:avLst/>
            </a:prstGeom>
            <a:noFill/>
          </p:spPr>
        </p:pic>
      </p:grpSp>
    </p:spTree>
    <p:extLst>
      <p:ext uri="{BB962C8B-B14F-4D97-AF65-F5344CB8AC3E}">
        <p14:creationId xmlns:p14="http://schemas.microsoft.com/office/powerpoint/2010/main" val="223460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CONTENIDO</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2123337"/>
            <a:ext cx="10515600" cy="4351338"/>
          </a:xfrm>
        </p:spPr>
        <p:txBody>
          <a:bodyPr/>
          <a:lstStyle/>
          <a:p>
            <a:pPr algn="just"/>
            <a:r>
              <a:rPr lang="es-AR" sz="3200" dirty="0">
                <a:solidFill>
                  <a:srgbClr val="000000"/>
                </a:solidFill>
                <a:effectLst/>
                <a:latin typeface="+mj-lt"/>
                <a:ea typeface="Times New Roman" panose="02020603050405020304" pitchFamily="18" charset="0"/>
              </a:rPr>
              <a:t>Presentación de las áreas</a:t>
            </a:r>
          </a:p>
          <a:p>
            <a:pPr algn="just"/>
            <a:r>
              <a:rPr lang="es-AR" sz="3200" dirty="0">
                <a:solidFill>
                  <a:srgbClr val="000000"/>
                </a:solidFill>
                <a:latin typeface="+mj-lt"/>
                <a:ea typeface="Times New Roman" panose="02020603050405020304" pitchFamily="18" charset="0"/>
              </a:rPr>
              <a:t>Introducción a la problemática</a:t>
            </a:r>
          </a:p>
          <a:p>
            <a:pPr algn="just"/>
            <a:r>
              <a:rPr lang="es-AR" sz="3200" dirty="0">
                <a:solidFill>
                  <a:srgbClr val="000000"/>
                </a:solidFill>
                <a:latin typeface="+mj-lt"/>
                <a:ea typeface="Times New Roman" panose="02020603050405020304" pitchFamily="18" charset="0"/>
              </a:rPr>
              <a:t>Tecnologías y metodologías aplicadas</a:t>
            </a:r>
          </a:p>
          <a:p>
            <a:pPr algn="just"/>
            <a:r>
              <a:rPr lang="es-AR" sz="3200" dirty="0">
                <a:solidFill>
                  <a:srgbClr val="000000"/>
                </a:solidFill>
                <a:latin typeface="+mj-lt"/>
                <a:ea typeface="Times New Roman" panose="02020603050405020304" pitchFamily="18" charset="0"/>
              </a:rPr>
              <a:t>Conclusiones</a:t>
            </a:r>
          </a:p>
          <a:p>
            <a:pPr algn="just"/>
            <a:endParaRPr lang="es-UY" sz="1800" dirty="0">
              <a:solidFill>
                <a:srgbClr val="000000"/>
              </a:solidFill>
              <a:effectLst/>
              <a:latin typeface="+mj-lt"/>
              <a:ea typeface="Times New Roman" panose="02020603050405020304" pitchFamily="18" charset="0"/>
            </a:endParaRPr>
          </a:p>
          <a:p>
            <a:pPr marL="0" indent="0" algn="just">
              <a:buNone/>
            </a:pPr>
            <a:endParaRPr lang="es-AR" dirty="0"/>
          </a:p>
        </p:txBody>
      </p:sp>
    </p:spTree>
    <p:extLst>
      <p:ext uri="{BB962C8B-B14F-4D97-AF65-F5344CB8AC3E}">
        <p14:creationId xmlns:p14="http://schemas.microsoft.com/office/powerpoint/2010/main" val="250001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Presentación de las áreas</a:t>
            </a:r>
          </a:p>
        </p:txBody>
      </p:sp>
      <p:pic>
        <p:nvPicPr>
          <p:cNvPr id="9" name="Picture 8">
            <a:extLst>
              <a:ext uri="{FF2B5EF4-FFF2-40B4-BE49-F238E27FC236}">
                <a16:creationId xmlns:a16="http://schemas.microsoft.com/office/drawing/2014/main" id="{C70B2FC9-6FF7-D71A-4256-1656EB76B2D0}"/>
              </a:ext>
            </a:extLst>
          </p:cNvPr>
          <p:cNvPicPr>
            <a:picLocks noChangeAspect="1"/>
          </p:cNvPicPr>
          <p:nvPr/>
        </p:nvPicPr>
        <p:blipFill>
          <a:blip r:embed="rId3"/>
          <a:stretch>
            <a:fillRect/>
          </a:stretch>
        </p:blipFill>
        <p:spPr>
          <a:xfrm>
            <a:off x="6228892" y="2116475"/>
            <a:ext cx="5906481" cy="3264821"/>
          </a:xfrm>
          <a:prstGeom prst="rect">
            <a:avLst/>
          </a:prstGeom>
        </p:spPr>
      </p:pic>
      <p:sp>
        <p:nvSpPr>
          <p:cNvPr id="11" name="TextBox 10">
            <a:extLst>
              <a:ext uri="{FF2B5EF4-FFF2-40B4-BE49-F238E27FC236}">
                <a16:creationId xmlns:a16="http://schemas.microsoft.com/office/drawing/2014/main" id="{CD4EEC7E-FBF0-C7D7-FA6C-B5E4CA602F2B}"/>
              </a:ext>
            </a:extLst>
          </p:cNvPr>
          <p:cNvSpPr txBox="1"/>
          <p:nvPr/>
        </p:nvSpPr>
        <p:spPr>
          <a:xfrm>
            <a:off x="-155864" y="1810280"/>
            <a:ext cx="8855623" cy="4516878"/>
          </a:xfrm>
          <a:prstGeom prst="rect">
            <a:avLst/>
          </a:prstGeom>
          <a:noFill/>
        </p:spPr>
        <p:txBody>
          <a:bodyPr wrap="square">
            <a:spAutoFit/>
          </a:bodyPr>
          <a:lstStyle/>
          <a:p>
            <a:pPr lvl="1">
              <a:defRPr/>
            </a:pPr>
            <a:r>
              <a:rPr lang="es-AR" b="1" u="sng" dirty="0">
                <a:latin typeface="+mj-lt"/>
              </a:rPr>
              <a:t>CARACTERÍSTICAS DEL RESERVORIO / FLUIDOS</a:t>
            </a:r>
          </a:p>
          <a:p>
            <a:pPr marL="742950" lvl="1" indent="-285750">
              <a:defRPr/>
            </a:pPr>
            <a:r>
              <a:rPr lang="es-AR" sz="1600" b="1" u="sng" dirty="0">
                <a:latin typeface="+mj-lt"/>
              </a:rPr>
              <a:t>Principales Formaciones Productivas:</a:t>
            </a:r>
          </a:p>
          <a:p>
            <a:pPr marL="742950" lvl="1" indent="-285750">
              <a:defRPr/>
            </a:pPr>
            <a:r>
              <a:rPr lang="es-AR" sz="1600" dirty="0" err="1">
                <a:latin typeface="+mj-lt"/>
              </a:rPr>
              <a:t>Lower</a:t>
            </a:r>
            <a:r>
              <a:rPr lang="es-AR" sz="1600" dirty="0">
                <a:latin typeface="+mj-lt"/>
              </a:rPr>
              <a:t> Centenario y/o </a:t>
            </a:r>
            <a:r>
              <a:rPr lang="es-AR" sz="1600" dirty="0" err="1">
                <a:latin typeface="+mj-lt"/>
              </a:rPr>
              <a:t>Upper</a:t>
            </a:r>
            <a:r>
              <a:rPr lang="es-AR" sz="1600" dirty="0">
                <a:latin typeface="+mj-lt"/>
              </a:rPr>
              <a:t> Centenario</a:t>
            </a:r>
          </a:p>
          <a:p>
            <a:pPr marL="742950" lvl="1" indent="-285750" algn="ctr">
              <a:lnSpc>
                <a:spcPct val="150000"/>
              </a:lnSpc>
              <a:defRPr/>
            </a:pPr>
            <a:r>
              <a:rPr lang="es-AR" sz="1600" b="1" dirty="0">
                <a:latin typeface="+mj-lt"/>
              </a:rPr>
              <a:t>“ARENAS NO CONSOLIDADAS”</a:t>
            </a:r>
          </a:p>
          <a:p>
            <a:pPr marL="742950" lvl="1" indent="-285750">
              <a:lnSpc>
                <a:spcPct val="150000"/>
              </a:lnSpc>
              <a:defRPr/>
            </a:pPr>
            <a:r>
              <a:rPr lang="es-AR" sz="1600" b="1" u="sng" dirty="0">
                <a:latin typeface="+mj-lt"/>
              </a:rPr>
              <a:t>Porosidad:</a:t>
            </a:r>
            <a:r>
              <a:rPr lang="es-AR" sz="1600" dirty="0">
                <a:latin typeface="+mj-lt"/>
              </a:rPr>
              <a:t> 30-35%</a:t>
            </a:r>
            <a:endParaRPr lang="es-AR" sz="1600" b="1" u="sng" dirty="0">
              <a:latin typeface="+mj-lt"/>
            </a:endParaRPr>
          </a:p>
          <a:p>
            <a:pPr marL="742950" lvl="1" indent="-285750">
              <a:lnSpc>
                <a:spcPct val="150000"/>
              </a:lnSpc>
              <a:defRPr/>
            </a:pPr>
            <a:r>
              <a:rPr lang="es-AR" sz="1600" b="1" u="sng" dirty="0">
                <a:latin typeface="+mj-lt"/>
              </a:rPr>
              <a:t>Permeabilidad:</a:t>
            </a:r>
            <a:r>
              <a:rPr lang="es-AR" sz="1600" b="1" dirty="0">
                <a:latin typeface="+mj-lt"/>
              </a:rPr>
              <a:t> </a:t>
            </a:r>
            <a:r>
              <a:rPr lang="es-AR" sz="1600" dirty="0">
                <a:latin typeface="+mj-lt"/>
              </a:rPr>
              <a:t>0.5 – 4 [Darcy]</a:t>
            </a:r>
          </a:p>
          <a:p>
            <a:pPr marL="742950" lvl="1" indent="-285750">
              <a:lnSpc>
                <a:spcPct val="150000"/>
              </a:lnSpc>
              <a:defRPr/>
            </a:pPr>
            <a:r>
              <a:rPr lang="es-AR" sz="1600" b="1" u="sng" dirty="0">
                <a:latin typeface="+mj-lt"/>
              </a:rPr>
              <a:t>Profundidad promedio:</a:t>
            </a:r>
            <a:r>
              <a:rPr lang="es-AR" sz="1600" b="1" dirty="0">
                <a:latin typeface="+mj-lt"/>
              </a:rPr>
              <a:t> </a:t>
            </a:r>
            <a:r>
              <a:rPr lang="es-AR" sz="1600" dirty="0">
                <a:latin typeface="+mj-lt"/>
              </a:rPr>
              <a:t>Pozos @ 650 [m] / Objetivos @ 550 /620 [m]</a:t>
            </a:r>
          </a:p>
          <a:p>
            <a:pPr marL="742950" lvl="1" indent="-285750">
              <a:lnSpc>
                <a:spcPct val="150000"/>
              </a:lnSpc>
              <a:defRPr/>
            </a:pPr>
            <a:r>
              <a:rPr lang="es-AR" sz="1600" b="1" u="sng" dirty="0">
                <a:latin typeface="+mj-lt"/>
              </a:rPr>
              <a:t>Presión de reservorio:</a:t>
            </a:r>
            <a:r>
              <a:rPr lang="es-AR" sz="1600" b="1" dirty="0">
                <a:latin typeface="+mj-lt"/>
              </a:rPr>
              <a:t> </a:t>
            </a:r>
            <a:r>
              <a:rPr lang="es-AR" sz="1600" dirty="0">
                <a:latin typeface="+mj-lt"/>
              </a:rPr>
              <a:t>25 [kg/cm2] (</a:t>
            </a:r>
            <a:r>
              <a:rPr lang="es-AR" sz="1600" dirty="0" err="1">
                <a:latin typeface="+mj-lt"/>
              </a:rPr>
              <a:t>sub-presionado</a:t>
            </a:r>
            <a:r>
              <a:rPr lang="es-AR" sz="1600" dirty="0">
                <a:latin typeface="+mj-lt"/>
              </a:rPr>
              <a:t>)</a:t>
            </a:r>
          </a:p>
          <a:p>
            <a:pPr marL="742950" lvl="1" indent="-285750">
              <a:lnSpc>
                <a:spcPct val="150000"/>
              </a:lnSpc>
              <a:defRPr/>
            </a:pPr>
            <a:r>
              <a:rPr lang="es-AR" sz="1600" b="1" u="sng" dirty="0">
                <a:latin typeface="+mj-lt"/>
              </a:rPr>
              <a:t>Temperatura de reservorio:</a:t>
            </a:r>
            <a:r>
              <a:rPr lang="es-AR" sz="1600" dirty="0">
                <a:latin typeface="+mj-lt"/>
              </a:rPr>
              <a:t> 38 °C</a:t>
            </a:r>
          </a:p>
          <a:p>
            <a:pPr marL="742950" lvl="1" indent="-285750">
              <a:lnSpc>
                <a:spcPct val="150000"/>
              </a:lnSpc>
              <a:defRPr/>
            </a:pPr>
            <a:r>
              <a:rPr lang="es-AR" sz="1600" b="1" u="sng" dirty="0">
                <a:latin typeface="+mj-lt"/>
              </a:rPr>
              <a:t>Densidad del crudo:</a:t>
            </a:r>
            <a:r>
              <a:rPr lang="es-AR" sz="1600" b="1" dirty="0">
                <a:latin typeface="+mj-lt"/>
              </a:rPr>
              <a:t> </a:t>
            </a:r>
            <a:r>
              <a:rPr lang="es-AR" sz="1600" dirty="0">
                <a:latin typeface="+mj-lt"/>
              </a:rPr>
              <a:t>18 - 19 </a:t>
            </a:r>
            <a:r>
              <a:rPr lang="es-AR" sz="1600" dirty="0" err="1">
                <a:latin typeface="+mj-lt"/>
              </a:rPr>
              <a:t>°API</a:t>
            </a:r>
            <a:r>
              <a:rPr lang="es-AR" sz="1600" dirty="0">
                <a:latin typeface="+mj-lt"/>
              </a:rPr>
              <a:t> (HEAVY OIL).</a:t>
            </a:r>
          </a:p>
          <a:p>
            <a:pPr marL="742950" lvl="1" indent="-285750">
              <a:lnSpc>
                <a:spcPct val="150000"/>
              </a:lnSpc>
              <a:defRPr/>
            </a:pPr>
            <a:r>
              <a:rPr lang="es-AR" sz="1600" b="1" u="sng" dirty="0">
                <a:latin typeface="+mj-lt"/>
              </a:rPr>
              <a:t>Viscosidad del crudo:</a:t>
            </a:r>
            <a:r>
              <a:rPr lang="es-AR" sz="1600" dirty="0">
                <a:latin typeface="+mj-lt"/>
              </a:rPr>
              <a:t> 250 / 450 [</a:t>
            </a:r>
            <a:r>
              <a:rPr lang="es-AR" sz="1600" dirty="0" err="1">
                <a:latin typeface="+mj-lt"/>
              </a:rPr>
              <a:t>cp</a:t>
            </a:r>
            <a:r>
              <a:rPr lang="es-AR" sz="1600" dirty="0">
                <a:latin typeface="+mj-lt"/>
              </a:rPr>
              <a:t>]</a:t>
            </a:r>
          </a:p>
          <a:p>
            <a:pPr marL="742950" lvl="1" indent="-285750">
              <a:lnSpc>
                <a:spcPct val="150000"/>
              </a:lnSpc>
              <a:defRPr/>
            </a:pPr>
            <a:r>
              <a:rPr lang="es-AR" sz="1600" b="1" u="sng" dirty="0">
                <a:latin typeface="+mj-lt"/>
              </a:rPr>
              <a:t>Técnica de producción:</a:t>
            </a:r>
            <a:r>
              <a:rPr lang="es-AR" sz="1600" b="1" dirty="0">
                <a:latin typeface="+mj-lt"/>
              </a:rPr>
              <a:t> C.H.O.P.S.</a:t>
            </a:r>
            <a:r>
              <a:rPr lang="es-AR" sz="1600" dirty="0">
                <a:latin typeface="+mj-lt"/>
              </a:rPr>
              <a:t> (</a:t>
            </a:r>
            <a:r>
              <a:rPr lang="es-AR" sz="1600" dirty="0" err="1">
                <a:latin typeface="+mj-lt"/>
              </a:rPr>
              <a:t>Cold</a:t>
            </a:r>
            <a:r>
              <a:rPr lang="es-AR" sz="1600" dirty="0">
                <a:latin typeface="+mj-lt"/>
              </a:rPr>
              <a:t> Heavy </a:t>
            </a:r>
            <a:r>
              <a:rPr lang="es-AR" sz="1600" dirty="0" err="1">
                <a:latin typeface="+mj-lt"/>
              </a:rPr>
              <a:t>Oil</a:t>
            </a:r>
            <a:r>
              <a:rPr lang="es-AR" sz="1600" dirty="0">
                <a:latin typeface="+mj-lt"/>
              </a:rPr>
              <a:t> </a:t>
            </a:r>
            <a:r>
              <a:rPr lang="es-AR" sz="1600" dirty="0" err="1">
                <a:latin typeface="+mj-lt"/>
              </a:rPr>
              <a:t>with</a:t>
            </a:r>
            <a:r>
              <a:rPr lang="es-AR" sz="1600" dirty="0">
                <a:latin typeface="+mj-lt"/>
              </a:rPr>
              <a:t> </a:t>
            </a:r>
            <a:r>
              <a:rPr lang="es-AR" sz="1600" dirty="0" err="1">
                <a:latin typeface="+mj-lt"/>
              </a:rPr>
              <a:t>Sand</a:t>
            </a:r>
            <a:r>
              <a:rPr lang="es-AR" sz="1600" dirty="0">
                <a:latin typeface="+mj-lt"/>
              </a:rPr>
              <a:t>)+ </a:t>
            </a:r>
            <a:r>
              <a:rPr lang="es-AR" sz="1600" dirty="0" err="1">
                <a:latin typeface="+mj-lt"/>
              </a:rPr>
              <a:t>Waterflooding</a:t>
            </a:r>
            <a:r>
              <a:rPr lang="es-AR" sz="1600" dirty="0">
                <a:latin typeface="+mj-lt"/>
              </a:rPr>
              <a:t>.</a:t>
            </a:r>
          </a:p>
          <a:p>
            <a:pPr marL="742950" lvl="1" indent="-285750">
              <a:lnSpc>
                <a:spcPct val="150000"/>
              </a:lnSpc>
              <a:defRPr/>
            </a:pPr>
            <a:r>
              <a:rPr lang="es-AR" sz="1600" b="1" u="sng" dirty="0">
                <a:latin typeface="+mj-lt"/>
              </a:rPr>
              <a:t>Sistema de levantamiento: </a:t>
            </a:r>
            <a:r>
              <a:rPr lang="es-AR" sz="1600" b="1" dirty="0">
                <a:latin typeface="+mj-lt"/>
              </a:rPr>
              <a:t>PCP </a:t>
            </a:r>
          </a:p>
        </p:txBody>
      </p:sp>
    </p:spTree>
    <p:extLst>
      <p:ext uri="{BB962C8B-B14F-4D97-AF65-F5344CB8AC3E}">
        <p14:creationId xmlns:p14="http://schemas.microsoft.com/office/powerpoint/2010/main" val="323459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b="1" dirty="0"/>
              <a:t>Introducción</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690688"/>
            <a:ext cx="10515600" cy="4351891"/>
          </a:xfrm>
        </p:spPr>
        <p:txBody>
          <a:bodyPr/>
          <a:lstStyle/>
          <a:p>
            <a:pPr algn="just"/>
            <a:r>
              <a:rPr lang="es-UY" sz="1800" dirty="0">
                <a:solidFill>
                  <a:srgbClr val="000000"/>
                </a:solidFill>
                <a:effectLst/>
                <a:latin typeface="+mj-lt"/>
                <a:ea typeface="Times New Roman" panose="02020603050405020304" pitchFamily="18" charset="0"/>
              </a:rPr>
              <a:t>Durante las etapas tempranas de producción de pozos CHOPS, el contenido de sólidos es muy elevado, generando problemas de aprisionamientos de bombas, fallas prematuras y pérdidas de producción, elevando los costos operativos.</a:t>
            </a:r>
          </a:p>
          <a:p>
            <a:pPr algn="just"/>
            <a:r>
              <a:rPr lang="es-UY" sz="1800" dirty="0">
                <a:solidFill>
                  <a:srgbClr val="000000"/>
                </a:solidFill>
                <a:effectLst/>
                <a:latin typeface="+mj-lt"/>
                <a:ea typeface="Times New Roman" panose="02020603050405020304" pitchFamily="18" charset="0"/>
              </a:rPr>
              <a:t>Un diseño adecuado del sistema de extracción en pozos donde la probabilidad de tener altos cortes de sólidos es alta permite reducir los riesgos de aprisionamientos y los costos operativos asociados.</a:t>
            </a:r>
          </a:p>
          <a:p>
            <a:pPr algn="just"/>
            <a:r>
              <a:rPr lang="es-UY" sz="1800" dirty="0">
                <a:solidFill>
                  <a:srgbClr val="000000"/>
                </a:solidFill>
                <a:effectLst/>
                <a:latin typeface="+mj-lt"/>
                <a:ea typeface="Times New Roman" panose="02020603050405020304" pitchFamily="18" charset="0"/>
              </a:rPr>
              <a:t>Varias tecnologías pueden converger en un diseño para volverlo </a:t>
            </a:r>
            <a:r>
              <a:rPr lang="es-AR" sz="1800" dirty="0">
                <a:solidFill>
                  <a:srgbClr val="000000"/>
                </a:solidFill>
                <a:effectLst/>
                <a:latin typeface="+mj-lt"/>
                <a:ea typeface="Times New Roman" panose="02020603050405020304" pitchFamily="18" charset="0"/>
              </a:rPr>
              <a:t>optimo</a:t>
            </a:r>
            <a:r>
              <a:rPr lang="es-UY" sz="1800" dirty="0">
                <a:solidFill>
                  <a:srgbClr val="000000"/>
                </a:solidFill>
                <a:effectLst/>
                <a:latin typeface="+mj-lt"/>
                <a:ea typeface="Times New Roman" panose="02020603050405020304" pitchFamily="18" charset="0"/>
              </a:rPr>
              <a:t> para el manejo de arena. Estas tecnologías logran la sinergia esperada para incrementar los </a:t>
            </a:r>
            <a:r>
              <a:rPr lang="es-UY" sz="1800" i="1" dirty="0">
                <a:solidFill>
                  <a:srgbClr val="000000"/>
                </a:solidFill>
                <a:effectLst/>
                <a:latin typeface="+mj-lt"/>
                <a:ea typeface="Times New Roman" panose="02020603050405020304" pitchFamily="18" charset="0"/>
              </a:rPr>
              <a:t>run </a:t>
            </a:r>
            <a:r>
              <a:rPr lang="es-UY" sz="1800" i="1" dirty="0" err="1">
                <a:solidFill>
                  <a:srgbClr val="000000"/>
                </a:solidFill>
                <a:effectLst/>
                <a:latin typeface="+mj-lt"/>
                <a:ea typeface="Times New Roman" panose="02020603050405020304" pitchFamily="18" charset="0"/>
              </a:rPr>
              <a:t>life</a:t>
            </a:r>
            <a:r>
              <a:rPr lang="es-UY" sz="1800" i="1" dirty="0">
                <a:solidFill>
                  <a:srgbClr val="000000"/>
                </a:solidFill>
                <a:effectLst/>
                <a:latin typeface="+mj-lt"/>
                <a:ea typeface="Times New Roman" panose="02020603050405020304" pitchFamily="18" charset="0"/>
              </a:rPr>
              <a:t> </a:t>
            </a:r>
            <a:r>
              <a:rPr lang="es-UY" sz="1800" dirty="0">
                <a:solidFill>
                  <a:srgbClr val="000000"/>
                </a:solidFill>
                <a:effectLst/>
                <a:latin typeface="+mj-lt"/>
                <a:ea typeface="Times New Roman" panose="02020603050405020304" pitchFamily="18" charset="0"/>
              </a:rPr>
              <a:t>de los pozos.</a:t>
            </a:r>
          </a:p>
          <a:p>
            <a:pPr algn="just"/>
            <a:r>
              <a:rPr lang="es-UY" sz="1800" dirty="0">
                <a:solidFill>
                  <a:srgbClr val="000000"/>
                </a:solidFill>
                <a:latin typeface="+mj-lt"/>
                <a:ea typeface="Times New Roman" panose="02020603050405020304" pitchFamily="18" charset="0"/>
              </a:rPr>
              <a:t>Antecedentes: MTBF asociados a manejo de sólidos &lt; 120 días</a:t>
            </a:r>
            <a:endParaRPr lang="es-UY" sz="1800" dirty="0">
              <a:solidFill>
                <a:srgbClr val="000000"/>
              </a:solidFill>
              <a:effectLst/>
              <a:latin typeface="+mj-lt"/>
              <a:ea typeface="Times New Roman" panose="02020603050405020304" pitchFamily="18" charset="0"/>
            </a:endParaRPr>
          </a:p>
        </p:txBody>
      </p:sp>
      <p:pic>
        <p:nvPicPr>
          <p:cNvPr id="4" name="Picture 3">
            <a:extLst>
              <a:ext uri="{FF2B5EF4-FFF2-40B4-BE49-F238E27FC236}">
                <a16:creationId xmlns:a16="http://schemas.microsoft.com/office/drawing/2014/main" id="{CF9F10F8-DFF3-D970-6FA5-29BFC26EFB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9451" y="4175760"/>
            <a:ext cx="5407660" cy="2682240"/>
          </a:xfrm>
          <a:prstGeom prst="rect">
            <a:avLst/>
          </a:prstGeom>
          <a:noFill/>
        </p:spPr>
      </p:pic>
      <p:pic>
        <p:nvPicPr>
          <p:cNvPr id="5" name="Picture 4">
            <a:extLst>
              <a:ext uri="{FF2B5EF4-FFF2-40B4-BE49-F238E27FC236}">
                <a16:creationId xmlns:a16="http://schemas.microsoft.com/office/drawing/2014/main" id="{1115DCEC-9DEF-B2A5-E1E5-52B7E95F61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8362" y="4260850"/>
            <a:ext cx="3548380" cy="2512060"/>
          </a:xfrm>
          <a:prstGeom prst="rect">
            <a:avLst/>
          </a:prstGeom>
          <a:noFill/>
        </p:spPr>
      </p:pic>
    </p:spTree>
    <p:extLst>
      <p:ext uri="{BB962C8B-B14F-4D97-AF65-F5344CB8AC3E}">
        <p14:creationId xmlns:p14="http://schemas.microsoft.com/office/powerpoint/2010/main" val="6581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433E4D-37DB-4F47-1D67-D40AE81E4414}"/>
              </a:ext>
            </a:extLst>
          </p:cNvPr>
          <p:cNvPicPr>
            <a:picLocks noChangeAspect="1"/>
          </p:cNvPicPr>
          <p:nvPr/>
        </p:nvPicPr>
        <p:blipFill>
          <a:blip r:embed="rId3"/>
          <a:stretch>
            <a:fillRect/>
          </a:stretch>
        </p:blipFill>
        <p:spPr>
          <a:xfrm>
            <a:off x="3291597" y="1536131"/>
            <a:ext cx="5608806" cy="5204911"/>
          </a:xfrm>
          <a:prstGeom prst="rect">
            <a:avLst/>
          </a:prstGeom>
        </p:spPr>
      </p:pic>
      <p:sp>
        <p:nvSpPr>
          <p:cNvPr id="12" name="TextBox 11">
            <a:extLst>
              <a:ext uri="{FF2B5EF4-FFF2-40B4-BE49-F238E27FC236}">
                <a16:creationId xmlns:a16="http://schemas.microsoft.com/office/drawing/2014/main" id="{C0306C76-03A3-7042-9270-1EFF47F432D6}"/>
              </a:ext>
            </a:extLst>
          </p:cNvPr>
          <p:cNvSpPr txBox="1"/>
          <p:nvPr/>
        </p:nvSpPr>
        <p:spPr>
          <a:xfrm>
            <a:off x="7825566" y="2287218"/>
            <a:ext cx="372139" cy="276999"/>
          </a:xfrm>
          <a:prstGeom prst="rect">
            <a:avLst/>
          </a:prstGeom>
          <a:noFill/>
        </p:spPr>
        <p:txBody>
          <a:bodyPr wrap="square" rtlCol="0">
            <a:spAutoFit/>
          </a:bodyPr>
          <a:lstStyle/>
          <a:p>
            <a:r>
              <a:rPr lang="es-AR" sz="1200" dirty="0">
                <a:solidFill>
                  <a:schemeClr val="bg2">
                    <a:lumMod val="50000"/>
                  </a:schemeClr>
                </a:solidFill>
              </a:rPr>
              <a:t>1</a:t>
            </a:r>
          </a:p>
        </p:txBody>
      </p:sp>
      <p:sp>
        <p:nvSpPr>
          <p:cNvPr id="15" name="Title 1">
            <a:extLst>
              <a:ext uri="{FF2B5EF4-FFF2-40B4-BE49-F238E27FC236}">
                <a16:creationId xmlns:a16="http://schemas.microsoft.com/office/drawing/2014/main" id="{BED5326E-7C50-CDE7-C2B3-97BED4358819}"/>
              </a:ext>
            </a:extLst>
          </p:cNvPr>
          <p:cNvSpPr txBox="1">
            <a:spLocks/>
          </p:cNvSpPr>
          <p:nvPr/>
        </p:nvSpPr>
        <p:spPr>
          <a:xfrm>
            <a:off x="838200" y="982133"/>
            <a:ext cx="10515600" cy="708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b="1"/>
              <a:t>Tecnologías y metodologías aplicadas</a:t>
            </a:r>
            <a:endParaRPr lang="es-AR" b="1" dirty="0"/>
          </a:p>
        </p:txBody>
      </p:sp>
    </p:spTree>
    <p:extLst>
      <p:ext uri="{BB962C8B-B14F-4D97-AF65-F5344CB8AC3E}">
        <p14:creationId xmlns:p14="http://schemas.microsoft.com/office/powerpoint/2010/main" val="38365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01DE-E661-4478-8653-0EB480C36EC7}"/>
              </a:ext>
            </a:extLst>
          </p:cNvPr>
          <p:cNvSpPr>
            <a:spLocks noGrp="1"/>
          </p:cNvSpPr>
          <p:nvPr>
            <p:ph type="title"/>
          </p:nvPr>
        </p:nvSpPr>
        <p:spPr>
          <a:xfrm>
            <a:off x="838200" y="982133"/>
            <a:ext cx="10515600" cy="708555"/>
          </a:xfrm>
        </p:spPr>
        <p:txBody>
          <a:bodyPr/>
          <a:lstStyle/>
          <a:p>
            <a:r>
              <a:rPr lang="es-AR" sz="4800" b="1" dirty="0"/>
              <a:t>Tecnologías aplicadas - ALS</a:t>
            </a:r>
          </a:p>
        </p:txBody>
      </p:sp>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690688"/>
            <a:ext cx="10515600" cy="4351338"/>
          </a:xfrm>
        </p:spPr>
        <p:txBody>
          <a:bodyPr/>
          <a:lstStyle/>
          <a:p>
            <a:pPr marL="457200" lvl="1" indent="0" algn="just">
              <a:buNone/>
            </a:pPr>
            <a:r>
              <a:rPr lang="es-AR" sz="2000" b="1" dirty="0">
                <a:solidFill>
                  <a:srgbClr val="000000"/>
                </a:solidFill>
                <a:effectLst/>
                <a:latin typeface="+mj-lt"/>
                <a:ea typeface="Times New Roman" panose="02020603050405020304" pitchFamily="18" charset="0"/>
              </a:rPr>
              <a:t>Diseño FAT BOY</a:t>
            </a:r>
            <a:endParaRPr lang="es-UY" sz="2000" b="1" dirty="0">
              <a:solidFill>
                <a:srgbClr val="000000"/>
              </a:solidFill>
              <a:effectLst/>
              <a:latin typeface="+mj-lt"/>
              <a:ea typeface="Times New Roman" panose="02020603050405020304" pitchFamily="18" charset="0"/>
            </a:endParaRPr>
          </a:p>
          <a:p>
            <a:pPr lvl="2" algn="just"/>
            <a:r>
              <a:rPr lang="es-AR" sz="1600" dirty="0">
                <a:solidFill>
                  <a:srgbClr val="000000"/>
                </a:solidFill>
                <a:effectLst/>
                <a:latin typeface="+mj-lt"/>
                <a:ea typeface="Times New Roman" panose="02020603050405020304" pitchFamily="18" charset="0"/>
              </a:rPr>
              <a:t>En aplicaciones en donde se produzcan cantidades significativas de arena ( </a:t>
            </a:r>
            <a:r>
              <a:rPr lang="es-AR" sz="1600" dirty="0">
                <a:solidFill>
                  <a:srgbClr val="000000"/>
                </a:solidFill>
                <a:effectLst/>
                <a:latin typeface="+mj-lt"/>
                <a:ea typeface="Times New Roman" panose="02020603050405020304" pitchFamily="18" charset="0"/>
                <a:sym typeface="Symbol" panose="05050102010706020507" pitchFamily="18" charset="2"/>
              </a:rPr>
              <a:t></a:t>
            </a:r>
            <a:r>
              <a:rPr lang="es-AR" sz="1600" dirty="0">
                <a:solidFill>
                  <a:srgbClr val="000000"/>
                </a:solidFill>
                <a:effectLst/>
                <a:latin typeface="+mj-lt"/>
                <a:ea typeface="Times New Roman" panose="02020603050405020304" pitchFamily="18" charset="0"/>
              </a:rPr>
              <a:t>2% en volumen de arena) la capacidad de bomba para transportar arena se torna una habilidad importante a tener en cuenta.</a:t>
            </a:r>
            <a:endParaRPr lang="es-UY" sz="1600" dirty="0">
              <a:solidFill>
                <a:srgbClr val="000000"/>
              </a:solidFill>
              <a:effectLst/>
              <a:latin typeface="+mj-lt"/>
              <a:ea typeface="Times New Roman" panose="02020603050405020304" pitchFamily="18" charset="0"/>
            </a:endParaRPr>
          </a:p>
          <a:p>
            <a:pPr marL="1657350" lvl="3" indent="-285750" algn="just">
              <a:buFont typeface="Wingdings" panose="05000000000000000000" pitchFamily="2" charset="2"/>
              <a:buChar char=""/>
              <a:tabLst>
                <a:tab pos="685800" algn="l"/>
                <a:tab pos="914400" algn="l"/>
              </a:tabLst>
            </a:pPr>
            <a:r>
              <a:rPr lang="es-AR" sz="1600" dirty="0">
                <a:solidFill>
                  <a:srgbClr val="000000"/>
                </a:solidFill>
                <a:effectLst/>
                <a:latin typeface="+mj-lt"/>
                <a:ea typeface="Times New Roman" panose="02020603050405020304" pitchFamily="18" charset="0"/>
              </a:rPr>
              <a:t>Características del modelo:</a:t>
            </a:r>
            <a:endParaRPr lang="es-UY" sz="1600" dirty="0">
              <a:solidFill>
                <a:srgbClr val="000000"/>
              </a:solidFill>
              <a:effectLst/>
              <a:latin typeface="+mj-lt"/>
              <a:ea typeface="Times New Roman" panose="02020603050405020304" pitchFamily="18" charset="0"/>
            </a:endParaRPr>
          </a:p>
          <a:p>
            <a:pPr lvl="4" algn="just">
              <a:buFont typeface="Wingdings" panose="05000000000000000000" pitchFamily="2" charset="2"/>
              <a:buChar char=""/>
              <a:tabLst>
                <a:tab pos="1143000" algn="l"/>
                <a:tab pos="1371600" algn="l"/>
              </a:tabLst>
            </a:pPr>
            <a:r>
              <a:rPr lang="es-AR" sz="1600" dirty="0">
                <a:solidFill>
                  <a:srgbClr val="000000"/>
                </a:solidFill>
                <a:effectLst/>
                <a:latin typeface="+mj-lt"/>
                <a:ea typeface="Times New Roman" panose="02020603050405020304" pitchFamily="18" charset="0"/>
              </a:rPr>
              <a:t>Incrementa el área transversal de la cavidad (&gt; </a:t>
            </a:r>
            <a:r>
              <a:rPr lang="es-AR" sz="1600" dirty="0" err="1">
                <a:solidFill>
                  <a:srgbClr val="000000"/>
                </a:solidFill>
                <a:effectLst/>
                <a:latin typeface="+mj-lt"/>
                <a:ea typeface="Times New Roman" panose="02020603050405020304" pitchFamily="18" charset="0"/>
              </a:rPr>
              <a:t>vol</a:t>
            </a:r>
            <a:r>
              <a:rPr lang="es-AR" sz="1600" dirty="0">
                <a:solidFill>
                  <a:srgbClr val="000000"/>
                </a:solidFill>
                <a:effectLst/>
                <a:latin typeface="+mj-lt"/>
                <a:ea typeface="Times New Roman" panose="02020603050405020304" pitchFamily="18" charset="0"/>
              </a:rPr>
              <a:t> de cavidad)</a:t>
            </a:r>
            <a:endParaRPr lang="es-UY" sz="1600" dirty="0">
              <a:solidFill>
                <a:srgbClr val="000000"/>
              </a:solidFill>
              <a:effectLst/>
              <a:latin typeface="+mj-lt"/>
              <a:ea typeface="Times New Roman" panose="02020603050405020304" pitchFamily="18" charset="0"/>
            </a:endParaRPr>
          </a:p>
          <a:p>
            <a:pPr lvl="4" algn="just">
              <a:buFont typeface="Wingdings" panose="05000000000000000000" pitchFamily="2" charset="2"/>
              <a:buChar char=""/>
              <a:tabLst>
                <a:tab pos="1143000" algn="l"/>
                <a:tab pos="1371600" algn="l"/>
              </a:tabLst>
            </a:pPr>
            <a:r>
              <a:rPr lang="es-AR" sz="1600" dirty="0">
                <a:solidFill>
                  <a:srgbClr val="000000"/>
                </a:solidFill>
                <a:effectLst/>
                <a:latin typeface="+mj-lt"/>
                <a:ea typeface="Times New Roman" panose="02020603050405020304" pitchFamily="18" charset="0"/>
              </a:rPr>
              <a:t>Ángulo de barrido más bajo (&gt; capacidad de limpieza de cavidad)</a:t>
            </a:r>
            <a:endParaRPr lang="es-UY" sz="1600" dirty="0">
              <a:solidFill>
                <a:srgbClr val="000000"/>
              </a:solidFill>
              <a:effectLst/>
              <a:latin typeface="+mj-lt"/>
              <a:ea typeface="Times New Roman" panose="02020603050405020304" pitchFamily="18" charset="0"/>
            </a:endParaRPr>
          </a:p>
          <a:p>
            <a:pPr lvl="4" algn="just">
              <a:buFont typeface="Wingdings" panose="05000000000000000000" pitchFamily="2" charset="2"/>
              <a:buChar char=""/>
              <a:tabLst>
                <a:tab pos="1143000" algn="l"/>
                <a:tab pos="1371600" algn="l"/>
              </a:tabLst>
            </a:pPr>
            <a:r>
              <a:rPr lang="es-AR" sz="1600" dirty="0">
                <a:solidFill>
                  <a:srgbClr val="000000"/>
                </a:solidFill>
                <a:effectLst/>
                <a:latin typeface="+mj-lt"/>
                <a:ea typeface="Times New Roman" panose="02020603050405020304" pitchFamily="18" charset="0"/>
              </a:rPr>
              <a:t>Menor paso de rotor</a:t>
            </a:r>
            <a:endParaRPr lang="es-UY" sz="1600" dirty="0">
              <a:solidFill>
                <a:srgbClr val="000000"/>
              </a:solidFill>
              <a:effectLst/>
              <a:latin typeface="+mj-lt"/>
              <a:ea typeface="Times New Roman" panose="02020603050405020304" pitchFamily="18" charset="0"/>
            </a:endParaRPr>
          </a:p>
          <a:p>
            <a:pPr lvl="4" algn="just">
              <a:buFont typeface="Wingdings" panose="05000000000000000000" pitchFamily="2" charset="2"/>
              <a:buChar char=""/>
              <a:tabLst>
                <a:tab pos="1143000" algn="l"/>
                <a:tab pos="1371600" algn="l"/>
              </a:tabLst>
            </a:pPr>
            <a:r>
              <a:rPr lang="es-AR" sz="1600" dirty="0">
                <a:solidFill>
                  <a:srgbClr val="000000"/>
                </a:solidFill>
                <a:effectLst/>
                <a:latin typeface="+mj-lt"/>
                <a:ea typeface="Times New Roman" panose="02020603050405020304" pitchFamily="18" charset="0"/>
              </a:rPr>
              <a:t>Elastómero blando de alta resiliencia</a:t>
            </a:r>
            <a:endParaRPr lang="es-UY" sz="1600" dirty="0">
              <a:solidFill>
                <a:srgbClr val="000000"/>
              </a:solidFill>
              <a:effectLst/>
              <a:latin typeface="+mj-lt"/>
              <a:ea typeface="Times New Roman" panose="02020603050405020304" pitchFamily="18" charset="0"/>
            </a:endParaRPr>
          </a:p>
          <a:p>
            <a:pPr lvl="4" algn="just">
              <a:buFont typeface="Wingdings" panose="05000000000000000000" pitchFamily="2" charset="2"/>
              <a:buChar char=""/>
              <a:tabLst>
                <a:tab pos="1143000" algn="l"/>
              </a:tabLst>
            </a:pPr>
            <a:r>
              <a:rPr lang="es-AR" sz="1600" dirty="0">
                <a:solidFill>
                  <a:srgbClr val="000000"/>
                </a:solidFill>
                <a:effectLst/>
                <a:latin typeface="+mj-lt"/>
                <a:ea typeface="Times New Roman" panose="02020603050405020304" pitchFamily="18" charset="0"/>
              </a:rPr>
              <a:t>Interferencia rotor/estator moderada a alta</a:t>
            </a:r>
            <a:endParaRPr lang="es-UY" sz="1600" dirty="0">
              <a:solidFill>
                <a:srgbClr val="000000"/>
              </a:solidFill>
              <a:latin typeface="+mj-lt"/>
              <a:ea typeface="Times New Roman" panose="02020603050405020304" pitchFamily="18" charset="0"/>
            </a:endParaRPr>
          </a:p>
          <a:p>
            <a:pPr algn="just">
              <a:buFont typeface="Wingdings" panose="05000000000000000000" pitchFamily="2" charset="2"/>
              <a:buChar char=""/>
              <a:tabLst>
                <a:tab pos="1143000" algn="l"/>
              </a:tabLst>
            </a:pPr>
            <a:endParaRPr lang="es-AR" sz="1900" dirty="0">
              <a:solidFill>
                <a:srgbClr val="000000"/>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6AABEA21-7EF6-41F4-B85B-7370E93503E5}"/>
              </a:ext>
            </a:extLst>
          </p:cNvPr>
          <p:cNvPicPr/>
          <p:nvPr/>
        </p:nvPicPr>
        <p:blipFill rotWithShape="1">
          <a:blip r:embed="rId3">
            <a:extLst>
              <a:ext uri="{28A0092B-C50C-407E-A947-70E740481C1C}">
                <a14:useLocalDpi xmlns:a14="http://schemas.microsoft.com/office/drawing/2010/main" val="0"/>
              </a:ext>
            </a:extLst>
          </a:blip>
          <a:srcRect l="-1" r="447"/>
          <a:stretch/>
        </p:blipFill>
        <p:spPr bwMode="auto">
          <a:xfrm>
            <a:off x="434740" y="4329430"/>
            <a:ext cx="4503420" cy="222504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3B33209-0021-4F6A-8CFC-D1A31AC28C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446928"/>
            <a:ext cx="3616692" cy="1735889"/>
          </a:xfrm>
          <a:prstGeom prst="rect">
            <a:avLst/>
          </a:prstGeom>
          <a:noFill/>
          <a:ln>
            <a:noFill/>
          </a:ln>
        </p:spPr>
      </p:pic>
      <p:pic>
        <p:nvPicPr>
          <p:cNvPr id="8" name="Picture 7" descr="A picture containing cylinder, tool&#10;&#10;Description automatically generated">
            <a:extLst>
              <a:ext uri="{FF2B5EF4-FFF2-40B4-BE49-F238E27FC236}">
                <a16:creationId xmlns:a16="http://schemas.microsoft.com/office/drawing/2014/main" id="{A4D9500C-600C-4587-82BB-F41D24016612}"/>
              </a:ext>
            </a:extLst>
          </p:cNvPr>
          <p:cNvPicPr/>
          <p:nvPr/>
        </p:nvPicPr>
        <p:blipFill rotWithShape="1">
          <a:blip r:embed="rId5">
            <a:extLst>
              <a:ext uri="{28A0092B-C50C-407E-A947-70E740481C1C}">
                <a14:useLocalDpi xmlns:a14="http://schemas.microsoft.com/office/drawing/2010/main" val="0"/>
              </a:ext>
            </a:extLst>
          </a:blip>
          <a:srcRect l="38968" t="19278" r="25323"/>
          <a:stretch/>
        </p:blipFill>
        <p:spPr bwMode="auto">
          <a:xfrm>
            <a:off x="10118057" y="3350717"/>
            <a:ext cx="1504950" cy="28321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9093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729387"/>
            <a:ext cx="10515600" cy="4351338"/>
          </a:xfrm>
        </p:spPr>
        <p:txBody>
          <a:bodyPr/>
          <a:lstStyle/>
          <a:p>
            <a:pPr marL="457200" lvl="1" indent="0" algn="just">
              <a:buNone/>
            </a:pPr>
            <a:r>
              <a:rPr lang="es-AR" sz="2000" b="1" dirty="0">
                <a:solidFill>
                  <a:srgbClr val="000000"/>
                </a:solidFill>
                <a:effectLst/>
                <a:latin typeface="+mj-lt"/>
                <a:ea typeface="Times New Roman" panose="02020603050405020304" pitchFamily="18" charset="0"/>
              </a:rPr>
              <a:t>Diseño TOP TIER</a:t>
            </a:r>
            <a:endParaRPr lang="es-UY" sz="2000" b="1" dirty="0">
              <a:solidFill>
                <a:srgbClr val="000000"/>
              </a:solidFill>
              <a:effectLst/>
              <a:latin typeface="+mj-lt"/>
              <a:ea typeface="Times New Roman" panose="02020603050405020304" pitchFamily="18" charset="0"/>
            </a:endParaRPr>
          </a:p>
          <a:p>
            <a:pPr lvl="2" algn="just"/>
            <a:r>
              <a:rPr lang="es-UY" sz="1600" dirty="0">
                <a:solidFill>
                  <a:srgbClr val="000000"/>
                </a:solidFill>
                <a:effectLst/>
                <a:latin typeface="+mj-lt"/>
                <a:ea typeface="Times New Roman" panose="02020603050405020304" pitchFamily="18" charset="0"/>
              </a:rPr>
              <a:t>El flujo de fluido cargado de sólidos </a:t>
            </a:r>
            <a:r>
              <a:rPr lang="es-UY" sz="1600" b="1" dirty="0">
                <a:solidFill>
                  <a:srgbClr val="000000"/>
                </a:solidFill>
                <a:effectLst/>
                <a:latin typeface="+mj-lt"/>
                <a:ea typeface="Times New Roman" panose="02020603050405020304" pitchFamily="18" charset="0"/>
              </a:rPr>
              <a:t>genera grandes caídas de presión en la succión convencional </a:t>
            </a:r>
            <a:r>
              <a:rPr lang="es-UY" sz="1600" dirty="0">
                <a:solidFill>
                  <a:srgbClr val="000000"/>
                </a:solidFill>
                <a:effectLst/>
                <a:latin typeface="+mj-lt"/>
                <a:ea typeface="Times New Roman" panose="02020603050405020304" pitchFamily="18" charset="0"/>
              </a:rPr>
              <a:t>de la bomba, reduciendo el llenado de las cavidades y la capacidad de la bomba para manejar altos contenidos de sólidos.</a:t>
            </a:r>
          </a:p>
          <a:p>
            <a:pPr lvl="2" algn="just"/>
            <a:r>
              <a:rPr lang="es-UY" sz="1600" dirty="0">
                <a:solidFill>
                  <a:srgbClr val="000000"/>
                </a:solidFill>
                <a:effectLst/>
                <a:latin typeface="+mj-lt"/>
                <a:ea typeface="Times New Roman" panose="02020603050405020304" pitchFamily="18" charset="0"/>
              </a:rPr>
              <a:t>Con el fin de reducir al máximo estas restricciones, </a:t>
            </a:r>
            <a:r>
              <a:rPr lang="es-UY" sz="1600" b="1" dirty="0">
                <a:solidFill>
                  <a:srgbClr val="000000"/>
                </a:solidFill>
                <a:effectLst/>
                <a:latin typeface="+mj-lt"/>
                <a:ea typeface="Times New Roman" panose="02020603050405020304" pitchFamily="18" charset="0"/>
              </a:rPr>
              <a:t>el niple de paro se elimina de la parte inferior </a:t>
            </a:r>
            <a:r>
              <a:rPr lang="es-UY" sz="1600" dirty="0">
                <a:solidFill>
                  <a:srgbClr val="000000"/>
                </a:solidFill>
                <a:effectLst/>
                <a:latin typeface="+mj-lt"/>
                <a:ea typeface="Times New Roman" panose="02020603050405020304" pitchFamily="18" charset="0"/>
              </a:rPr>
              <a:t>de la bomba, dejándose solo el ancla. </a:t>
            </a:r>
          </a:p>
          <a:p>
            <a:pPr lvl="2" algn="just"/>
            <a:r>
              <a:rPr lang="es-UY" sz="1600" dirty="0">
                <a:solidFill>
                  <a:srgbClr val="000000"/>
                </a:solidFill>
                <a:effectLst/>
                <a:latin typeface="+mj-lt"/>
                <a:ea typeface="Times New Roman" panose="02020603050405020304" pitchFamily="18" charset="0"/>
              </a:rPr>
              <a:t>Es una bomba PCP modelo </a:t>
            </a:r>
            <a:r>
              <a:rPr lang="es-UY" sz="1600" dirty="0" err="1">
                <a:solidFill>
                  <a:srgbClr val="000000"/>
                </a:solidFill>
                <a:effectLst/>
                <a:latin typeface="+mj-lt"/>
                <a:ea typeface="Times New Roman" panose="02020603050405020304" pitchFamily="18" charset="0"/>
              </a:rPr>
              <a:t>fat</a:t>
            </a:r>
            <a:r>
              <a:rPr lang="es-UY" sz="1600" dirty="0">
                <a:solidFill>
                  <a:srgbClr val="000000"/>
                </a:solidFill>
                <a:effectLst/>
                <a:latin typeface="+mj-lt"/>
                <a:ea typeface="Times New Roman" panose="02020603050405020304" pitchFamily="18" charset="0"/>
              </a:rPr>
              <a:t> </a:t>
            </a:r>
            <a:r>
              <a:rPr lang="es-UY" sz="1600" dirty="0" err="1">
                <a:solidFill>
                  <a:srgbClr val="000000"/>
                </a:solidFill>
                <a:effectLst/>
                <a:latin typeface="+mj-lt"/>
                <a:ea typeface="Times New Roman" panose="02020603050405020304" pitchFamily="18" charset="0"/>
              </a:rPr>
              <a:t>boy</a:t>
            </a:r>
            <a:r>
              <a:rPr lang="es-UY" sz="1600" dirty="0">
                <a:solidFill>
                  <a:srgbClr val="000000"/>
                </a:solidFill>
                <a:effectLst/>
                <a:latin typeface="+mj-lt"/>
                <a:ea typeface="Times New Roman" panose="02020603050405020304" pitchFamily="18" charset="0"/>
              </a:rPr>
              <a:t> en conjunto con un rotor extendido tipo paddle rotor donde se ha colocado un </a:t>
            </a:r>
            <a:r>
              <a:rPr lang="es-UY" sz="1600" b="1" dirty="0">
                <a:solidFill>
                  <a:srgbClr val="000000"/>
                </a:solidFill>
                <a:effectLst/>
                <a:latin typeface="+mj-lt"/>
                <a:ea typeface="Times New Roman" panose="02020603050405020304" pitchFamily="18" charset="0"/>
              </a:rPr>
              <a:t>No-</a:t>
            </a:r>
            <a:r>
              <a:rPr lang="es-UY" sz="1600" b="1" dirty="0" err="1">
                <a:solidFill>
                  <a:srgbClr val="000000"/>
                </a:solidFill>
                <a:effectLst/>
                <a:latin typeface="+mj-lt"/>
                <a:ea typeface="Times New Roman" panose="02020603050405020304" pitchFamily="18" charset="0"/>
              </a:rPr>
              <a:t>Go</a:t>
            </a:r>
            <a:r>
              <a:rPr lang="es-UY" sz="1600" b="1" dirty="0">
                <a:solidFill>
                  <a:srgbClr val="000000"/>
                </a:solidFill>
                <a:effectLst/>
                <a:latin typeface="+mj-lt"/>
                <a:ea typeface="Times New Roman" panose="02020603050405020304" pitchFamily="18" charset="0"/>
              </a:rPr>
              <a:t> en la descarga de la bomba y sobre el cual se referencia para el espaciado</a:t>
            </a:r>
          </a:p>
          <a:p>
            <a:pPr algn="just">
              <a:buFont typeface="Wingdings" panose="05000000000000000000" pitchFamily="2" charset="2"/>
              <a:buChar char=""/>
              <a:tabLst>
                <a:tab pos="1143000" algn="l"/>
              </a:tabLst>
            </a:pPr>
            <a:endParaRPr lang="es-AR" sz="1900" dirty="0">
              <a:solidFill>
                <a:srgbClr val="000000"/>
              </a:solidFill>
              <a:effectLst/>
              <a:latin typeface="Times New Roman" panose="02020603050405020304" pitchFamily="18" charset="0"/>
              <a:ea typeface="Times New Roman" panose="02020603050405020304" pitchFamily="18" charset="0"/>
            </a:endParaRPr>
          </a:p>
        </p:txBody>
      </p:sp>
      <p:pic>
        <p:nvPicPr>
          <p:cNvPr id="9" name="Picture 8" descr="A picture containing tool, screw&#10;&#10;Description automatically generated">
            <a:extLst>
              <a:ext uri="{FF2B5EF4-FFF2-40B4-BE49-F238E27FC236}">
                <a16:creationId xmlns:a16="http://schemas.microsoft.com/office/drawing/2014/main" id="{F6A47A6D-E686-4F9E-85AF-E40BAA45B9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281" y="3746995"/>
            <a:ext cx="6478168" cy="1201371"/>
          </a:xfrm>
          <a:prstGeom prst="rect">
            <a:avLst/>
          </a:prstGeom>
          <a:noFill/>
          <a:ln>
            <a:noFill/>
          </a:ln>
        </p:spPr>
      </p:pic>
      <p:pic>
        <p:nvPicPr>
          <p:cNvPr id="5" name="Picture 4">
            <a:extLst>
              <a:ext uri="{FF2B5EF4-FFF2-40B4-BE49-F238E27FC236}">
                <a16:creationId xmlns:a16="http://schemas.microsoft.com/office/drawing/2014/main" id="{93A7522E-8918-5E68-1330-6882E5409B38}"/>
              </a:ext>
            </a:extLst>
          </p:cNvPr>
          <p:cNvPicPr>
            <a:picLocks noChangeAspect="1"/>
          </p:cNvPicPr>
          <p:nvPr/>
        </p:nvPicPr>
        <p:blipFill>
          <a:blip r:embed="rId4"/>
          <a:stretch>
            <a:fillRect/>
          </a:stretch>
        </p:blipFill>
        <p:spPr>
          <a:xfrm>
            <a:off x="7602278" y="4103533"/>
            <a:ext cx="4042874" cy="2200027"/>
          </a:xfrm>
          <a:prstGeom prst="rect">
            <a:avLst/>
          </a:prstGeom>
        </p:spPr>
      </p:pic>
      <p:pic>
        <p:nvPicPr>
          <p:cNvPr id="7" name="Picture 6">
            <a:extLst>
              <a:ext uri="{FF2B5EF4-FFF2-40B4-BE49-F238E27FC236}">
                <a16:creationId xmlns:a16="http://schemas.microsoft.com/office/drawing/2014/main" id="{83C4FC2D-18EF-0CEB-E9EB-5F2C2559187A}"/>
              </a:ext>
            </a:extLst>
          </p:cNvPr>
          <p:cNvPicPr>
            <a:picLocks noChangeAspect="1"/>
          </p:cNvPicPr>
          <p:nvPr/>
        </p:nvPicPr>
        <p:blipFill>
          <a:blip r:embed="rId5"/>
          <a:stretch>
            <a:fillRect/>
          </a:stretch>
        </p:blipFill>
        <p:spPr>
          <a:xfrm>
            <a:off x="1627902" y="5143101"/>
            <a:ext cx="5379262" cy="1465531"/>
          </a:xfrm>
          <a:prstGeom prst="rect">
            <a:avLst/>
          </a:prstGeom>
        </p:spPr>
      </p:pic>
      <p:sp>
        <p:nvSpPr>
          <p:cNvPr id="11" name="Title 1">
            <a:extLst>
              <a:ext uri="{FF2B5EF4-FFF2-40B4-BE49-F238E27FC236}">
                <a16:creationId xmlns:a16="http://schemas.microsoft.com/office/drawing/2014/main" id="{20EF1A43-11BF-5008-8E6F-7B2FC1ECD376}"/>
              </a:ext>
            </a:extLst>
          </p:cNvPr>
          <p:cNvSpPr txBox="1">
            <a:spLocks/>
          </p:cNvSpPr>
          <p:nvPr/>
        </p:nvSpPr>
        <p:spPr>
          <a:xfrm>
            <a:off x="838200" y="982133"/>
            <a:ext cx="10515600" cy="708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4800" b="1" dirty="0"/>
              <a:t>Tecnologías aplicadas - ALS</a:t>
            </a:r>
          </a:p>
        </p:txBody>
      </p:sp>
    </p:spTree>
    <p:extLst>
      <p:ext uri="{BB962C8B-B14F-4D97-AF65-F5344CB8AC3E}">
        <p14:creationId xmlns:p14="http://schemas.microsoft.com/office/powerpoint/2010/main" val="393979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923260" y="1825624"/>
            <a:ext cx="8263270" cy="2735743"/>
          </a:xfrm>
        </p:spPr>
        <p:txBody>
          <a:bodyPr/>
          <a:lstStyle/>
          <a:p>
            <a:pPr marL="0" indent="0" algn="just">
              <a:spcBef>
                <a:spcPts val="600"/>
              </a:spcBef>
              <a:spcAft>
                <a:spcPts val="600"/>
              </a:spcAft>
              <a:buNone/>
            </a:pPr>
            <a:r>
              <a:rPr lang="es-MX" sz="2000" b="1" u="sng" dirty="0">
                <a:solidFill>
                  <a:srgbClr val="000000"/>
                </a:solidFill>
                <a:effectLst/>
                <a:latin typeface="+mj-lt"/>
                <a:ea typeface="Times New Roman" panose="02020603050405020304" pitchFamily="18" charset="0"/>
                <a:cs typeface="Times New Roman" panose="02020603050405020304" pitchFamily="18" charset="0"/>
              </a:rPr>
              <a:t>Válvulas de drenajes </a:t>
            </a:r>
            <a:r>
              <a:rPr lang="es-UY" sz="2000" b="1" u="sng" dirty="0">
                <a:solidFill>
                  <a:srgbClr val="000000"/>
                </a:solidFill>
                <a:effectLst/>
                <a:latin typeface="+mj-lt"/>
                <a:ea typeface="Times New Roman" panose="02020603050405020304" pitchFamily="18" charset="0"/>
                <a:cs typeface="Times New Roman" panose="02020603050405020304" pitchFamily="18" charset="0"/>
              </a:rPr>
              <a:t>(ATD)</a:t>
            </a:r>
          </a:p>
          <a:p>
            <a:pPr algn="just">
              <a:lnSpc>
                <a:spcPct val="100000"/>
              </a:lnSpc>
              <a:spcBef>
                <a:spcPts val="0"/>
              </a:spcBef>
            </a:pPr>
            <a:r>
              <a:rPr lang="es-MX" sz="1600" dirty="0">
                <a:solidFill>
                  <a:srgbClr val="000000"/>
                </a:solidFill>
                <a:effectLst/>
                <a:latin typeface="+mj-lt"/>
                <a:ea typeface="Times New Roman" panose="02020603050405020304" pitchFamily="18" charset="0"/>
              </a:rPr>
              <a:t>Se instalan en la descarga de la bomba PCP</a:t>
            </a:r>
          </a:p>
          <a:p>
            <a:pPr algn="just">
              <a:lnSpc>
                <a:spcPct val="100000"/>
              </a:lnSpc>
              <a:spcBef>
                <a:spcPts val="0"/>
              </a:spcBef>
            </a:pPr>
            <a:r>
              <a:rPr lang="es-MX" sz="1600" dirty="0">
                <a:solidFill>
                  <a:srgbClr val="000000"/>
                </a:solidFill>
                <a:latin typeface="+mj-lt"/>
                <a:ea typeface="Times New Roman" panose="02020603050405020304" pitchFamily="18" charset="0"/>
              </a:rPr>
              <a:t>T</a:t>
            </a:r>
            <a:r>
              <a:rPr lang="es-MX" sz="1600" dirty="0">
                <a:solidFill>
                  <a:srgbClr val="000000"/>
                </a:solidFill>
                <a:effectLst/>
                <a:latin typeface="+mj-lt"/>
                <a:ea typeface="Times New Roman" panose="02020603050405020304" pitchFamily="18" charset="0"/>
              </a:rPr>
              <a:t>ienen por </a:t>
            </a:r>
            <a:r>
              <a:rPr lang="es-MX" sz="1600" b="1" dirty="0">
                <a:solidFill>
                  <a:srgbClr val="000000"/>
                </a:solidFill>
                <a:effectLst/>
                <a:latin typeface="+mj-lt"/>
                <a:ea typeface="Times New Roman" panose="02020603050405020304" pitchFamily="18" charset="0"/>
              </a:rPr>
              <a:t>objetivo liberar al anular del pozo todos los sólidos que pudiesen ubicarse en la descarga </a:t>
            </a:r>
          </a:p>
          <a:p>
            <a:pPr algn="just">
              <a:lnSpc>
                <a:spcPct val="100000"/>
              </a:lnSpc>
              <a:spcBef>
                <a:spcPts val="0"/>
              </a:spcBef>
            </a:pPr>
            <a:r>
              <a:rPr lang="es-MX" sz="1600" dirty="0">
                <a:solidFill>
                  <a:srgbClr val="000000"/>
                </a:solidFill>
                <a:effectLst/>
                <a:latin typeface="+mj-lt"/>
                <a:ea typeface="Times New Roman" panose="02020603050405020304" pitchFamily="18" charset="0"/>
              </a:rPr>
              <a:t>Activación durante el back spin.</a:t>
            </a:r>
          </a:p>
          <a:p>
            <a:pPr algn="just">
              <a:lnSpc>
                <a:spcPct val="100000"/>
              </a:lnSpc>
              <a:spcBef>
                <a:spcPts val="0"/>
              </a:spcBef>
            </a:pPr>
            <a:r>
              <a:rPr lang="es-MX" sz="1600" dirty="0">
                <a:solidFill>
                  <a:srgbClr val="000000"/>
                </a:solidFill>
                <a:effectLst/>
                <a:latin typeface="+mj-lt"/>
                <a:ea typeface="Times New Roman" panose="02020603050405020304" pitchFamily="18" charset="0"/>
              </a:rPr>
              <a:t>Diseño, Ancla ATA</a:t>
            </a:r>
          </a:p>
          <a:p>
            <a:pPr algn="just">
              <a:lnSpc>
                <a:spcPct val="100000"/>
              </a:lnSpc>
              <a:spcBef>
                <a:spcPts val="0"/>
              </a:spcBef>
            </a:pPr>
            <a:endParaRPr lang="es-MX" sz="1600" dirty="0">
              <a:solidFill>
                <a:srgbClr val="000000"/>
              </a:solidFill>
              <a:effectLst/>
              <a:latin typeface="+mj-lt"/>
              <a:ea typeface="Times New Roman" panose="02020603050405020304" pitchFamily="18" charset="0"/>
            </a:endParaRPr>
          </a:p>
          <a:p>
            <a:pPr algn="just">
              <a:buFont typeface="Wingdings" panose="05000000000000000000" pitchFamily="2" charset="2"/>
              <a:buChar char=""/>
              <a:tabLst>
                <a:tab pos="1143000" algn="l"/>
              </a:tabLst>
            </a:pPr>
            <a:endParaRPr lang="es-AR" sz="1900" dirty="0">
              <a:solidFill>
                <a:srgbClr val="000000"/>
              </a:solidFill>
              <a:effectLst/>
              <a:latin typeface="Times New Roman" panose="02020603050405020304" pitchFamily="18" charset="0"/>
              <a:ea typeface="Times New Roman" panose="02020603050405020304" pitchFamily="18" charset="0"/>
            </a:endParaRPr>
          </a:p>
        </p:txBody>
      </p:sp>
      <p:pic>
        <p:nvPicPr>
          <p:cNvPr id="5" name="Imagen 5">
            <a:extLst>
              <a:ext uri="{FF2B5EF4-FFF2-40B4-BE49-F238E27FC236}">
                <a16:creationId xmlns:a16="http://schemas.microsoft.com/office/drawing/2014/main" id="{4E806EB8-0C9D-4CA1-998B-751CA0CB5BE1}"/>
              </a:ext>
            </a:extLst>
          </p:cNvPr>
          <p:cNvPicPr>
            <a:picLocks noChangeAspect="1"/>
          </p:cNvPicPr>
          <p:nvPr/>
        </p:nvPicPr>
        <p:blipFill>
          <a:blip r:embed="rId3">
            <a:extLst>
              <a:ext uri="{28A0092B-C50C-407E-A947-70E740481C1C}">
                <a14:useLocalDpi xmlns:a14="http://schemas.microsoft.com/office/drawing/2010/main" val="0"/>
              </a:ext>
            </a:extLst>
          </a:blip>
          <a:srcRect l="57494" t="24237" r="27052" b="14285"/>
          <a:stretch>
            <a:fillRect/>
          </a:stretch>
        </p:blipFill>
        <p:spPr bwMode="auto">
          <a:xfrm>
            <a:off x="9363740" y="798000"/>
            <a:ext cx="2743200" cy="5883910"/>
          </a:xfrm>
          <a:prstGeom prst="rect">
            <a:avLst/>
          </a:prstGeom>
          <a:noFill/>
          <a:ln w="9525">
            <a:solidFill>
              <a:schemeClr val="tx1"/>
            </a:solidFill>
            <a:miter lim="800000"/>
            <a:headEnd/>
            <a:tailEnd/>
          </a:ln>
        </p:spPr>
      </p:pic>
      <p:sp>
        <p:nvSpPr>
          <p:cNvPr id="7" name="Title 1">
            <a:extLst>
              <a:ext uri="{FF2B5EF4-FFF2-40B4-BE49-F238E27FC236}">
                <a16:creationId xmlns:a16="http://schemas.microsoft.com/office/drawing/2014/main" id="{4B6B2826-0DEE-66EA-ECD6-D52FF47E09D5}"/>
              </a:ext>
            </a:extLst>
          </p:cNvPr>
          <p:cNvSpPr txBox="1">
            <a:spLocks/>
          </p:cNvSpPr>
          <p:nvPr/>
        </p:nvSpPr>
        <p:spPr>
          <a:xfrm>
            <a:off x="838200" y="982133"/>
            <a:ext cx="10515600" cy="708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4800" b="1" dirty="0"/>
              <a:t>Tecnologías aplicadas - ALS</a:t>
            </a:r>
          </a:p>
        </p:txBody>
      </p:sp>
      <p:sp>
        <p:nvSpPr>
          <p:cNvPr id="12" name="TextBox 11">
            <a:extLst>
              <a:ext uri="{FF2B5EF4-FFF2-40B4-BE49-F238E27FC236}">
                <a16:creationId xmlns:a16="http://schemas.microsoft.com/office/drawing/2014/main" id="{CD0E2A34-EE7E-73C2-571F-ABFEC8EE4DAC}"/>
              </a:ext>
            </a:extLst>
          </p:cNvPr>
          <p:cNvSpPr txBox="1"/>
          <p:nvPr/>
        </p:nvSpPr>
        <p:spPr>
          <a:xfrm>
            <a:off x="923260" y="3517959"/>
            <a:ext cx="6540042" cy="3046988"/>
          </a:xfrm>
          <a:prstGeom prst="rect">
            <a:avLst/>
          </a:prstGeom>
          <a:noFill/>
        </p:spPr>
        <p:txBody>
          <a:bodyPr wrap="square">
            <a:spAutoFit/>
          </a:bodyPr>
          <a:lstStyle/>
          <a:p>
            <a:pPr marL="0" indent="0" algn="just">
              <a:lnSpc>
                <a:spcPct val="100000"/>
              </a:lnSpc>
              <a:spcBef>
                <a:spcPts val="0"/>
              </a:spcBef>
              <a:buNone/>
            </a:pPr>
            <a:r>
              <a:rPr lang="es-UY" sz="1600" dirty="0">
                <a:solidFill>
                  <a:srgbClr val="000000"/>
                </a:solidFill>
                <a:effectLst/>
                <a:latin typeface="+mj-lt"/>
                <a:ea typeface="Times New Roman" panose="02020603050405020304" pitchFamily="18" charset="0"/>
              </a:rPr>
              <a:t>Características:</a:t>
            </a:r>
          </a:p>
          <a:p>
            <a:pPr marL="742950" lvl="1" indent="-285750" algn="just">
              <a:lnSpc>
                <a:spcPct val="100000"/>
              </a:lnSpc>
              <a:spcBef>
                <a:spcPts val="0"/>
              </a:spcBef>
              <a:buFont typeface="Arial" panose="020B0604020202020204" pitchFamily="34" charset="0"/>
              <a:buChar char="•"/>
            </a:pPr>
            <a:r>
              <a:rPr lang="es-UY" sz="1600" dirty="0">
                <a:solidFill>
                  <a:srgbClr val="000000"/>
                </a:solidFill>
                <a:effectLst/>
                <a:latin typeface="+mj-lt"/>
                <a:ea typeface="Times New Roman" panose="02020603050405020304" pitchFamily="18" charset="0"/>
              </a:rPr>
              <a:t>Alta confiabilidad, bajo torque de operación para abrir y cerrar (80 lb-ft).</a:t>
            </a:r>
          </a:p>
          <a:p>
            <a:pPr marL="742950" lvl="1" indent="-285750" algn="just">
              <a:lnSpc>
                <a:spcPct val="100000"/>
              </a:lnSpc>
              <a:spcBef>
                <a:spcPts val="0"/>
              </a:spcBef>
              <a:buFont typeface="Arial" panose="020B0604020202020204" pitchFamily="34" charset="0"/>
              <a:buChar char="•"/>
            </a:pPr>
            <a:r>
              <a:rPr lang="es-UY" sz="1600" dirty="0">
                <a:solidFill>
                  <a:srgbClr val="000000"/>
                </a:solidFill>
                <a:effectLst/>
                <a:latin typeface="+mj-lt"/>
                <a:ea typeface="Times New Roman" panose="02020603050405020304" pitchFamily="18" charset="0"/>
              </a:rPr>
              <a:t>No es necesario presurizar el </a:t>
            </a:r>
            <a:r>
              <a:rPr lang="es-UY" sz="1600" dirty="0" err="1">
                <a:solidFill>
                  <a:srgbClr val="000000"/>
                </a:solidFill>
                <a:effectLst/>
                <a:latin typeface="+mj-lt"/>
                <a:ea typeface="Times New Roman" panose="02020603050405020304" pitchFamily="18" charset="0"/>
              </a:rPr>
              <a:t>tubing</a:t>
            </a:r>
            <a:r>
              <a:rPr lang="es-UY" sz="1600" dirty="0">
                <a:solidFill>
                  <a:srgbClr val="000000"/>
                </a:solidFill>
                <a:effectLst/>
                <a:latin typeface="+mj-lt"/>
                <a:ea typeface="Times New Roman" panose="02020603050405020304" pitchFamily="18" charset="0"/>
              </a:rPr>
              <a:t> para abrir el drenaje antes de intervenir el pozo.</a:t>
            </a:r>
          </a:p>
          <a:p>
            <a:pPr marL="742950" lvl="1" indent="-285750" algn="just">
              <a:lnSpc>
                <a:spcPct val="100000"/>
              </a:lnSpc>
              <a:spcBef>
                <a:spcPts val="0"/>
              </a:spcBef>
              <a:buFont typeface="Arial" panose="020B0604020202020204" pitchFamily="34" charset="0"/>
              <a:buChar char="•"/>
            </a:pPr>
            <a:r>
              <a:rPr lang="es-UY" sz="1600" dirty="0">
                <a:solidFill>
                  <a:srgbClr val="000000"/>
                </a:solidFill>
                <a:effectLst/>
                <a:latin typeface="+mj-lt"/>
                <a:ea typeface="Times New Roman" panose="02020603050405020304" pitchFamily="18" charset="0"/>
              </a:rPr>
              <a:t>Interior de pasaje pleno.</a:t>
            </a:r>
          </a:p>
          <a:p>
            <a:pPr marL="742950" lvl="1" indent="-285750" algn="just">
              <a:lnSpc>
                <a:spcPct val="100000"/>
              </a:lnSpc>
              <a:spcBef>
                <a:spcPts val="0"/>
              </a:spcBef>
              <a:buFont typeface="Arial" panose="020B0604020202020204" pitchFamily="34" charset="0"/>
              <a:buChar char="•"/>
            </a:pPr>
            <a:r>
              <a:rPr lang="es-UY" sz="1600" dirty="0">
                <a:solidFill>
                  <a:srgbClr val="000000"/>
                </a:solidFill>
                <a:effectLst/>
                <a:latin typeface="+mj-lt"/>
                <a:ea typeface="Times New Roman" panose="02020603050405020304" pitchFamily="18" charset="0"/>
              </a:rPr>
              <a:t>El área total de descarga de los puertos en su estado abierto es mayor que la sección transversal de la válvula.</a:t>
            </a:r>
          </a:p>
          <a:p>
            <a:pPr marL="742950" lvl="1" indent="-285750" algn="just">
              <a:lnSpc>
                <a:spcPct val="100000"/>
              </a:lnSpc>
              <a:spcBef>
                <a:spcPts val="0"/>
              </a:spcBef>
              <a:buFont typeface="Arial" panose="020B0604020202020204" pitchFamily="34" charset="0"/>
              <a:buChar char="•"/>
            </a:pPr>
            <a:r>
              <a:rPr lang="es-UY" sz="1600" dirty="0">
                <a:solidFill>
                  <a:srgbClr val="000000"/>
                </a:solidFill>
                <a:effectLst/>
                <a:latin typeface="+mj-lt"/>
                <a:ea typeface="Times New Roman" panose="02020603050405020304" pitchFamily="18" charset="0"/>
              </a:rPr>
              <a:t>No requieren modificar o agregar elementos adicionales a la sarta de varillas.</a:t>
            </a:r>
          </a:p>
          <a:p>
            <a:pPr marL="742950" lvl="1" indent="-285750" algn="just">
              <a:lnSpc>
                <a:spcPct val="100000"/>
              </a:lnSpc>
              <a:spcBef>
                <a:spcPts val="0"/>
              </a:spcBef>
              <a:buFont typeface="Arial" panose="020B0604020202020204" pitchFamily="34" charset="0"/>
              <a:buChar char="•"/>
            </a:pPr>
            <a:r>
              <a:rPr lang="es-UY" sz="1600" dirty="0">
                <a:solidFill>
                  <a:srgbClr val="000000"/>
                </a:solidFill>
                <a:effectLst/>
                <a:latin typeface="+mj-lt"/>
                <a:ea typeface="Times New Roman" panose="02020603050405020304" pitchFamily="18" charset="0"/>
              </a:rPr>
              <a:t>No requiere un espaciado del rotor muy exigente.</a:t>
            </a:r>
          </a:p>
          <a:p>
            <a:pPr marL="742950" lvl="1" indent="-285750" algn="just">
              <a:lnSpc>
                <a:spcPct val="100000"/>
              </a:lnSpc>
              <a:spcBef>
                <a:spcPts val="0"/>
              </a:spcBef>
              <a:buFont typeface="Arial" panose="020B0604020202020204" pitchFamily="34" charset="0"/>
              <a:buChar char="•"/>
            </a:pPr>
            <a:r>
              <a:rPr lang="es-UY" sz="1600" dirty="0">
                <a:solidFill>
                  <a:srgbClr val="000000"/>
                </a:solidFill>
                <a:effectLst/>
                <a:latin typeface="+mj-lt"/>
                <a:ea typeface="Times New Roman" panose="02020603050405020304" pitchFamily="18" charset="0"/>
              </a:rPr>
              <a:t>Se conecta directamente a la sarta de </a:t>
            </a:r>
            <a:r>
              <a:rPr lang="es-UY" sz="1600" dirty="0" err="1">
                <a:solidFill>
                  <a:srgbClr val="000000"/>
                </a:solidFill>
                <a:effectLst/>
                <a:latin typeface="+mj-lt"/>
                <a:ea typeface="Times New Roman" panose="02020603050405020304" pitchFamily="18" charset="0"/>
              </a:rPr>
              <a:t>tubing</a:t>
            </a:r>
            <a:r>
              <a:rPr lang="es-UY" sz="1600" dirty="0">
                <a:solidFill>
                  <a:srgbClr val="000000"/>
                </a:solidFill>
                <a:latin typeface="+mj-lt"/>
                <a:ea typeface="Times New Roman" panose="02020603050405020304" pitchFamily="18" charset="0"/>
              </a:rPr>
              <a:t>.</a:t>
            </a:r>
          </a:p>
        </p:txBody>
      </p:sp>
      <p:pic>
        <p:nvPicPr>
          <p:cNvPr id="14" name="Picture 13">
            <a:extLst>
              <a:ext uri="{FF2B5EF4-FFF2-40B4-BE49-F238E27FC236}">
                <a16:creationId xmlns:a16="http://schemas.microsoft.com/office/drawing/2014/main" id="{BFE32D8F-1B17-E688-E2F1-3DDEE59A8ADF}"/>
              </a:ext>
            </a:extLst>
          </p:cNvPr>
          <p:cNvPicPr>
            <a:picLocks noChangeAspect="1"/>
          </p:cNvPicPr>
          <p:nvPr/>
        </p:nvPicPr>
        <p:blipFill>
          <a:blip r:embed="rId4"/>
          <a:stretch>
            <a:fillRect/>
          </a:stretch>
        </p:blipFill>
        <p:spPr>
          <a:xfrm rot="16200000">
            <a:off x="6177346" y="4182334"/>
            <a:ext cx="3962743" cy="1036410"/>
          </a:xfrm>
          <a:prstGeom prst="rect">
            <a:avLst/>
          </a:prstGeom>
        </p:spPr>
      </p:pic>
    </p:spTree>
    <p:extLst>
      <p:ext uri="{BB962C8B-B14F-4D97-AF65-F5344CB8AC3E}">
        <p14:creationId xmlns:p14="http://schemas.microsoft.com/office/powerpoint/2010/main" val="51007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55270-0013-4345-90B2-DF559CD3D3E1}"/>
              </a:ext>
            </a:extLst>
          </p:cNvPr>
          <p:cNvSpPr>
            <a:spLocks noGrp="1"/>
          </p:cNvSpPr>
          <p:nvPr>
            <p:ph idx="1"/>
          </p:nvPr>
        </p:nvSpPr>
        <p:spPr>
          <a:xfrm>
            <a:off x="838200" y="1825625"/>
            <a:ext cx="10515600" cy="4683900"/>
          </a:xfrm>
        </p:spPr>
        <p:txBody>
          <a:bodyPr/>
          <a:lstStyle/>
          <a:p>
            <a:pPr marL="0" indent="0" algn="just">
              <a:spcBef>
                <a:spcPts val="600"/>
              </a:spcBef>
              <a:spcAft>
                <a:spcPts val="600"/>
              </a:spcAft>
              <a:buNone/>
            </a:pPr>
            <a:r>
              <a:rPr lang="es-MX" sz="2000" b="1" u="sng" dirty="0">
                <a:solidFill>
                  <a:srgbClr val="000000"/>
                </a:solidFill>
                <a:effectLst/>
                <a:latin typeface="+mj-lt"/>
                <a:ea typeface="Times New Roman" panose="02020603050405020304" pitchFamily="18" charset="0"/>
                <a:cs typeface="Times New Roman" panose="02020603050405020304" pitchFamily="18" charset="0"/>
              </a:rPr>
              <a:t>Varillas de bombeo</a:t>
            </a:r>
            <a:endParaRPr lang="es-UY" sz="2000" b="1" u="sng"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s-MX" sz="1600" dirty="0">
                <a:solidFill>
                  <a:srgbClr val="000000"/>
                </a:solidFill>
                <a:effectLst/>
                <a:latin typeface="+mj-lt"/>
                <a:ea typeface="Times New Roman" panose="02020603050405020304" pitchFamily="18" charset="0"/>
              </a:rPr>
              <a:t>La sarta de varillas permite transmitir torque a la bomba. Este </a:t>
            </a:r>
            <a:r>
              <a:rPr lang="es-MX" sz="1600" b="1" dirty="0">
                <a:solidFill>
                  <a:srgbClr val="000000"/>
                </a:solidFill>
                <a:effectLst/>
                <a:latin typeface="+mj-lt"/>
                <a:ea typeface="Times New Roman" panose="02020603050405020304" pitchFamily="18" charset="0"/>
              </a:rPr>
              <a:t>torque se ve incrementado considerablemente en aplicaciones con alto contenido de sólidos,</a:t>
            </a:r>
            <a:r>
              <a:rPr lang="es-MX" sz="1600" dirty="0">
                <a:solidFill>
                  <a:srgbClr val="000000"/>
                </a:solidFill>
                <a:effectLst/>
                <a:latin typeface="+mj-lt"/>
                <a:ea typeface="Times New Roman" panose="02020603050405020304" pitchFamily="18" charset="0"/>
              </a:rPr>
              <a:t> no es suficiente proporcionar el correspondiente a la potencia hidráulica que demandará la bomba para los caudales de diseño.</a:t>
            </a:r>
            <a:endParaRPr lang="es-UY" sz="1600" dirty="0">
              <a:solidFill>
                <a:srgbClr val="000000"/>
              </a:solidFill>
              <a:effectLst/>
              <a:latin typeface="+mj-lt"/>
              <a:ea typeface="Times New Roman" panose="02020603050405020304" pitchFamily="18" charset="0"/>
            </a:endParaRPr>
          </a:p>
          <a:p>
            <a:pPr algn="just"/>
            <a:r>
              <a:rPr lang="es-MX" sz="1600" dirty="0">
                <a:solidFill>
                  <a:srgbClr val="000000"/>
                </a:solidFill>
                <a:effectLst/>
                <a:latin typeface="+mj-lt"/>
                <a:ea typeface="Times New Roman" panose="02020603050405020304" pitchFamily="18" charset="0"/>
              </a:rPr>
              <a:t>Las varillas seleccionadas para manejo de arena se caracterizan por:</a:t>
            </a:r>
            <a:endParaRPr lang="es-UY" sz="1600" dirty="0">
              <a:solidFill>
                <a:srgbClr val="000000"/>
              </a:solidFill>
              <a:effectLst/>
              <a:latin typeface="+mj-lt"/>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AR" sz="1600" dirty="0">
                <a:solidFill>
                  <a:srgbClr val="000000"/>
                </a:solidFill>
                <a:effectLst/>
                <a:latin typeface="+mj-lt"/>
                <a:ea typeface="Times New Roman" panose="02020603050405020304" pitchFamily="18" charset="0"/>
                <a:cs typeface="Times New Roman" panose="02020603050405020304" pitchFamily="18" charset="0"/>
              </a:rPr>
              <a:t>Rosca tipo API </a:t>
            </a:r>
            <a:r>
              <a:rPr lang="es-AR" sz="1600" dirty="0" err="1">
                <a:solidFill>
                  <a:srgbClr val="000000"/>
                </a:solidFill>
                <a:effectLst/>
                <a:latin typeface="+mj-lt"/>
                <a:ea typeface="Times New Roman" panose="02020603050405020304" pitchFamily="18" charset="0"/>
                <a:cs typeface="Times New Roman" panose="02020603050405020304" pitchFamily="18" charset="0"/>
              </a:rPr>
              <a:t>spec</a:t>
            </a:r>
            <a:r>
              <a:rPr lang="es-AR" sz="1600" dirty="0">
                <a:solidFill>
                  <a:srgbClr val="000000"/>
                </a:solidFill>
                <a:effectLst/>
                <a:latin typeface="+mj-lt"/>
                <a:ea typeface="Times New Roman" panose="02020603050405020304" pitchFamily="18" charset="0"/>
                <a:cs typeface="Times New Roman" panose="02020603050405020304" pitchFamily="18" charset="0"/>
              </a:rPr>
              <a:t> 11B</a:t>
            </a:r>
            <a:endParaRPr lang="es-UY" sz="1600" dirty="0">
              <a:solidFill>
                <a:srgbClr val="000000"/>
              </a:solidFill>
              <a:effectLst/>
              <a:latin typeface="+mj-l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AR" sz="1600" dirty="0">
                <a:solidFill>
                  <a:srgbClr val="000000"/>
                </a:solidFill>
                <a:effectLst/>
                <a:latin typeface="+mj-lt"/>
                <a:ea typeface="Times New Roman" panose="02020603050405020304" pitchFamily="18" charset="0"/>
                <a:cs typeface="Times New Roman" panose="02020603050405020304" pitchFamily="18" charset="0"/>
              </a:rPr>
              <a:t>Mayor longitud roscada</a:t>
            </a:r>
            <a:endParaRPr lang="es-UY" sz="1600" dirty="0">
              <a:solidFill>
                <a:srgbClr val="000000"/>
              </a:solidFill>
              <a:effectLst/>
              <a:latin typeface="+mj-l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AR" sz="1600" dirty="0">
                <a:solidFill>
                  <a:srgbClr val="000000"/>
                </a:solidFill>
                <a:effectLst/>
                <a:latin typeface="+mj-lt"/>
                <a:ea typeface="Times New Roman" panose="02020603050405020304" pitchFamily="18" charset="0"/>
                <a:cs typeface="Times New Roman" panose="02020603050405020304" pitchFamily="18" charset="0"/>
              </a:rPr>
              <a:t>Menor longitud de </a:t>
            </a:r>
            <a:r>
              <a:rPr lang="es-AR" sz="1600" i="1" dirty="0" err="1">
                <a:solidFill>
                  <a:srgbClr val="000000"/>
                </a:solidFill>
                <a:effectLst/>
                <a:latin typeface="+mj-lt"/>
                <a:ea typeface="Times New Roman" panose="02020603050405020304" pitchFamily="18" charset="0"/>
                <a:cs typeface="Times New Roman" panose="02020603050405020304" pitchFamily="18" charset="0"/>
              </a:rPr>
              <a:t>under</a:t>
            </a:r>
            <a:r>
              <a:rPr lang="es-AR" sz="1600" i="1" dirty="0">
                <a:solidFill>
                  <a:srgbClr val="000000"/>
                </a:solidFill>
                <a:effectLst/>
                <a:latin typeface="+mj-lt"/>
                <a:ea typeface="Times New Roman" panose="02020603050405020304" pitchFamily="18" charset="0"/>
                <a:cs typeface="Times New Roman" panose="02020603050405020304" pitchFamily="18" charset="0"/>
              </a:rPr>
              <a:t> </a:t>
            </a:r>
            <a:r>
              <a:rPr lang="es-AR" sz="1600" i="1" dirty="0" err="1">
                <a:solidFill>
                  <a:srgbClr val="000000"/>
                </a:solidFill>
                <a:effectLst/>
                <a:latin typeface="+mj-lt"/>
                <a:ea typeface="Times New Roman" panose="02020603050405020304" pitchFamily="18" charset="0"/>
                <a:cs typeface="Times New Roman" panose="02020603050405020304" pitchFamily="18" charset="0"/>
              </a:rPr>
              <a:t>cut</a:t>
            </a:r>
            <a:endParaRPr lang="es-UY" sz="1600" dirty="0">
              <a:solidFill>
                <a:srgbClr val="000000"/>
              </a:solidFill>
              <a:effectLst/>
              <a:latin typeface="+mj-l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AR" sz="1600" dirty="0">
                <a:solidFill>
                  <a:srgbClr val="000000"/>
                </a:solidFill>
                <a:effectLst/>
                <a:latin typeface="+mj-lt"/>
                <a:ea typeface="Times New Roman" panose="02020603050405020304" pitchFamily="18" charset="0"/>
                <a:cs typeface="Times New Roman" panose="02020603050405020304" pitchFamily="18" charset="0"/>
              </a:rPr>
              <a:t>Menor diámetro de pin.</a:t>
            </a:r>
            <a:endParaRPr lang="es-UY" sz="1600" dirty="0">
              <a:solidFill>
                <a:srgbClr val="000000"/>
              </a:solidFill>
              <a:effectLst/>
              <a:latin typeface="+mj-lt"/>
              <a:ea typeface="Times New Roman" panose="02020603050405020304" pitchFamily="18" charset="0"/>
              <a:cs typeface="Times New Roman" panose="02020603050405020304" pitchFamily="18" charset="0"/>
            </a:endParaRPr>
          </a:p>
          <a:p>
            <a:pPr algn="just"/>
            <a:r>
              <a:rPr lang="es-MX" sz="1600" dirty="0">
                <a:solidFill>
                  <a:srgbClr val="000000"/>
                </a:solidFill>
                <a:effectLst/>
                <a:latin typeface="+mj-lt"/>
                <a:ea typeface="Times New Roman" panose="02020603050405020304" pitchFamily="18" charset="0"/>
              </a:rPr>
              <a:t>La conexión No API tiene las siguientes ventajas</a:t>
            </a:r>
            <a:r>
              <a:rPr lang="es-AR" sz="1600" b="1" i="1" dirty="0">
                <a:solidFill>
                  <a:srgbClr val="000000"/>
                </a:solidFill>
                <a:effectLst/>
                <a:latin typeface="+mj-lt"/>
                <a:ea typeface="Times New Roman" panose="02020603050405020304" pitchFamily="18" charset="0"/>
              </a:rPr>
              <a:t>:</a:t>
            </a:r>
            <a:endParaRPr lang="es-UY" sz="1600" dirty="0">
              <a:solidFill>
                <a:srgbClr val="000000"/>
              </a:solidFill>
              <a:effectLst/>
              <a:latin typeface="+mj-lt"/>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AR" sz="1600" dirty="0">
                <a:solidFill>
                  <a:srgbClr val="000000"/>
                </a:solidFill>
                <a:effectLst/>
                <a:latin typeface="+mj-lt"/>
                <a:ea typeface="Times New Roman" panose="02020603050405020304" pitchFamily="18" charset="0"/>
                <a:cs typeface="Times New Roman" panose="02020603050405020304" pitchFamily="18" charset="0"/>
              </a:rPr>
              <a:t>Mayor disponibilidad de torque para igual </a:t>
            </a:r>
          </a:p>
          <a:p>
            <a:pPr marL="457200" lvl="1" indent="0" algn="just">
              <a:buNone/>
              <a:tabLst>
                <a:tab pos="914400" algn="l"/>
              </a:tabLst>
            </a:pPr>
            <a:r>
              <a:rPr lang="es-AR" sz="1600" dirty="0">
                <a:solidFill>
                  <a:srgbClr val="000000"/>
                </a:solidFill>
                <a:effectLst/>
                <a:latin typeface="+mj-lt"/>
                <a:ea typeface="Times New Roman" panose="02020603050405020304" pitchFamily="18" charset="0"/>
                <a:cs typeface="Times New Roman" panose="02020603050405020304" pitchFamily="18" charset="0"/>
              </a:rPr>
              <a:t>diámetro de v/b.</a:t>
            </a:r>
            <a:endParaRPr lang="es-UY" sz="1600" dirty="0">
              <a:solidFill>
                <a:srgbClr val="000000"/>
              </a:solidFill>
              <a:effectLst/>
              <a:latin typeface="+mj-l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AR" sz="1600" dirty="0">
                <a:solidFill>
                  <a:srgbClr val="000000"/>
                </a:solidFill>
                <a:effectLst/>
                <a:latin typeface="+mj-lt"/>
                <a:ea typeface="Times New Roman" panose="02020603050405020304" pitchFamily="18" charset="0"/>
                <a:cs typeface="Times New Roman" panose="02020603050405020304" pitchFamily="18" charset="0"/>
              </a:rPr>
              <a:t>Conexiones de menor diámetro.</a:t>
            </a:r>
            <a:endParaRPr lang="es-UY" sz="1600" dirty="0">
              <a:solidFill>
                <a:srgbClr val="000000"/>
              </a:solidFill>
              <a:effectLst/>
              <a:latin typeface="+mj-l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AR" sz="1600" dirty="0">
                <a:solidFill>
                  <a:srgbClr val="000000"/>
                </a:solidFill>
                <a:effectLst/>
                <a:latin typeface="+mj-lt"/>
                <a:ea typeface="Times New Roman" panose="02020603050405020304" pitchFamily="18" charset="0"/>
                <a:cs typeface="Times New Roman" panose="02020603050405020304" pitchFamily="18" charset="0"/>
              </a:rPr>
              <a:t>Menor restricción al flujo en las uniones.</a:t>
            </a:r>
            <a:endParaRPr lang="es-UY" sz="1600" dirty="0">
              <a:solidFill>
                <a:srgbClr val="000000"/>
              </a:solidFill>
              <a:effectLst/>
              <a:latin typeface="+mj-l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600" dirty="0">
                <a:solidFill>
                  <a:srgbClr val="000000"/>
                </a:solidFill>
                <a:effectLst/>
                <a:latin typeface="+mj-lt"/>
                <a:ea typeface="Times New Roman" panose="02020603050405020304" pitchFamily="18" charset="0"/>
                <a:cs typeface="Times New Roman" panose="02020603050405020304" pitchFamily="18" charset="0"/>
              </a:rPr>
              <a:t>Menor desgaste con el </a:t>
            </a:r>
            <a:r>
              <a:rPr lang="es-MX" sz="1600" dirty="0" err="1">
                <a:solidFill>
                  <a:srgbClr val="000000"/>
                </a:solidFill>
                <a:effectLst/>
                <a:latin typeface="+mj-lt"/>
                <a:ea typeface="Times New Roman" panose="02020603050405020304" pitchFamily="18" charset="0"/>
                <a:cs typeface="Times New Roman" panose="02020603050405020304" pitchFamily="18" charset="0"/>
              </a:rPr>
              <a:t>tbg</a:t>
            </a:r>
            <a:r>
              <a:rPr lang="es-MX" sz="1600" dirty="0">
                <a:solidFill>
                  <a:srgbClr val="000000"/>
                </a:solidFill>
                <a:effectLst/>
                <a:latin typeface="+mj-lt"/>
                <a:ea typeface="Times New Roman" panose="02020603050405020304" pitchFamily="18" charset="0"/>
                <a:cs typeface="Times New Roman" panose="02020603050405020304" pitchFamily="18" charset="0"/>
              </a:rPr>
              <a:t>/PEAD.</a:t>
            </a:r>
          </a:p>
          <a:p>
            <a:pPr marL="742950" lvl="1" indent="-285750" algn="just">
              <a:buFont typeface="Arial" panose="020B0604020202020204" pitchFamily="34" charset="0"/>
              <a:buChar char="•"/>
              <a:tabLst>
                <a:tab pos="914400" algn="l"/>
              </a:tabLst>
            </a:pPr>
            <a:r>
              <a:rPr lang="es-MX" sz="1600" dirty="0">
                <a:solidFill>
                  <a:srgbClr val="000000"/>
                </a:solidFill>
                <a:latin typeface="+mj-lt"/>
                <a:ea typeface="Times New Roman" panose="02020603050405020304" pitchFamily="18" charset="0"/>
                <a:cs typeface="Times New Roman" panose="02020603050405020304" pitchFamily="18" charset="0"/>
              </a:rPr>
              <a:t>Requiere cupla </a:t>
            </a:r>
            <a:r>
              <a:rPr lang="es-AR" sz="1600" b="1" i="1" dirty="0">
                <a:solidFill>
                  <a:srgbClr val="000000"/>
                </a:solidFill>
                <a:effectLst/>
                <a:latin typeface="+mj-lt"/>
                <a:ea typeface="Times New Roman" panose="02020603050405020304" pitchFamily="18" charset="0"/>
              </a:rPr>
              <a:t>High </a:t>
            </a:r>
            <a:r>
              <a:rPr lang="es-AR" sz="1600" b="1" i="1" dirty="0" err="1">
                <a:solidFill>
                  <a:srgbClr val="000000"/>
                </a:solidFill>
                <a:effectLst/>
                <a:latin typeface="+mj-lt"/>
                <a:ea typeface="Times New Roman" panose="02020603050405020304" pitchFamily="18" charset="0"/>
              </a:rPr>
              <a:t>Strenght</a:t>
            </a:r>
            <a:r>
              <a:rPr lang="es-AR" sz="1600" b="1" i="1" dirty="0">
                <a:solidFill>
                  <a:srgbClr val="000000"/>
                </a:solidFill>
                <a:effectLst/>
                <a:latin typeface="+mj-lt"/>
                <a:ea typeface="Times New Roman" panose="02020603050405020304" pitchFamily="18" charset="0"/>
              </a:rPr>
              <a:t> </a:t>
            </a:r>
            <a:endParaRPr lang="es-UY" sz="1600" dirty="0">
              <a:solidFill>
                <a:srgbClr val="000000"/>
              </a:solidFill>
              <a:effectLst/>
              <a:latin typeface="+mj-lt"/>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9926CD46-A13E-4664-8187-E1A6DE3966F2}"/>
              </a:ext>
            </a:extLst>
          </p:cNvPr>
          <p:cNvGrpSpPr/>
          <p:nvPr/>
        </p:nvGrpSpPr>
        <p:grpSpPr>
          <a:xfrm>
            <a:off x="5252423" y="4594896"/>
            <a:ext cx="3234090" cy="1914629"/>
            <a:chOff x="0" y="0"/>
            <a:chExt cx="5186362" cy="3262312"/>
          </a:xfrm>
        </p:grpSpPr>
        <p:pic>
          <p:nvPicPr>
            <p:cNvPr id="8" name="Picture 7">
              <a:extLst>
                <a:ext uri="{FF2B5EF4-FFF2-40B4-BE49-F238E27FC236}">
                  <a16:creationId xmlns:a16="http://schemas.microsoft.com/office/drawing/2014/main" id="{7123B93D-17F2-4870-9841-A86F05D73CDA}"/>
                </a:ext>
              </a:extLst>
            </p:cNvPr>
            <p:cNvPicPr>
              <a:picLocks noChangeAspect="1"/>
            </p:cNvPicPr>
            <p:nvPr/>
          </p:nvPicPr>
          <p:blipFill>
            <a:blip r:embed="rId3">
              <a:extLst>
                <a:ext uri="{28A0092B-C50C-407E-A947-70E740481C1C}">
                  <a14:useLocalDpi xmlns:a14="http://schemas.microsoft.com/office/drawing/2010/main" val="0"/>
                </a:ext>
              </a:extLst>
            </a:blip>
            <a:srcRect l="1604" t="3259" r="11253" b="4590"/>
            <a:stretch>
              <a:fillRect/>
            </a:stretch>
          </p:blipFill>
          <p:spPr bwMode="auto">
            <a:xfrm>
              <a:off x="0" y="0"/>
              <a:ext cx="5186362"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a:extLst>
                <a:ext uri="{FF2B5EF4-FFF2-40B4-BE49-F238E27FC236}">
                  <a16:creationId xmlns:a16="http://schemas.microsoft.com/office/drawing/2014/main" id="{29C4DBC0-F9AC-466F-A7DF-C762638D4F53}"/>
                </a:ext>
              </a:extLst>
            </p:cNvPr>
            <p:cNvSpPr/>
            <p:nvPr/>
          </p:nvSpPr>
          <p:spPr>
            <a:xfrm>
              <a:off x="3813175" y="236537"/>
              <a:ext cx="965200" cy="1008063"/>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endParaRPr lang="es-UY"/>
            </a:p>
          </p:txBody>
        </p:sp>
        <p:sp>
          <p:nvSpPr>
            <p:cNvPr id="10" name="Rounded Rectangle 13">
              <a:extLst>
                <a:ext uri="{FF2B5EF4-FFF2-40B4-BE49-F238E27FC236}">
                  <a16:creationId xmlns:a16="http://schemas.microsoft.com/office/drawing/2014/main" id="{CA7F711F-E8C0-47BD-95AE-FCA2DA264A6E}"/>
                </a:ext>
              </a:extLst>
            </p:cNvPr>
            <p:cNvSpPr/>
            <p:nvPr/>
          </p:nvSpPr>
          <p:spPr>
            <a:xfrm>
              <a:off x="3565525" y="165100"/>
              <a:ext cx="247650" cy="1149350"/>
            </a:xfrm>
            <a:prstGeom prst="roundRect">
              <a:avLst/>
            </a:prstGeom>
            <a:noFill/>
            <a:ln w="28575">
              <a:solidFill>
                <a:srgbClr val="5FB998"/>
              </a:solidFill>
            </a:ln>
          </p:spPr>
          <p:style>
            <a:lnRef idx="1">
              <a:schemeClr val="accent1"/>
            </a:lnRef>
            <a:fillRef idx="3">
              <a:schemeClr val="accent1"/>
            </a:fillRef>
            <a:effectRef idx="2">
              <a:schemeClr val="accent1"/>
            </a:effectRef>
            <a:fontRef idx="minor">
              <a:schemeClr val="lt1"/>
            </a:fontRef>
          </p:style>
          <p:txBody>
            <a:bodyPr anchor="ctr"/>
            <a:lstStyle/>
            <a:p>
              <a:endParaRPr lang="es-UY"/>
            </a:p>
          </p:txBody>
        </p:sp>
        <p:sp>
          <p:nvSpPr>
            <p:cNvPr id="11" name="Rounded Rectangle 14">
              <a:extLst>
                <a:ext uri="{FF2B5EF4-FFF2-40B4-BE49-F238E27FC236}">
                  <a16:creationId xmlns:a16="http://schemas.microsoft.com/office/drawing/2014/main" id="{B753168B-82E5-4B4C-BD59-D16DD021BE0E}"/>
                </a:ext>
              </a:extLst>
            </p:cNvPr>
            <p:cNvSpPr/>
            <p:nvPr/>
          </p:nvSpPr>
          <p:spPr>
            <a:xfrm>
              <a:off x="4114800" y="1614487"/>
              <a:ext cx="712787" cy="1150938"/>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endParaRPr lang="es-UY"/>
            </a:p>
          </p:txBody>
        </p:sp>
        <p:sp>
          <p:nvSpPr>
            <p:cNvPr id="12" name="Rounded Rectangle 16">
              <a:extLst>
                <a:ext uri="{FF2B5EF4-FFF2-40B4-BE49-F238E27FC236}">
                  <a16:creationId xmlns:a16="http://schemas.microsoft.com/office/drawing/2014/main" id="{8757E0ED-A96C-482A-9C26-3022B7176053}"/>
                </a:ext>
              </a:extLst>
            </p:cNvPr>
            <p:cNvSpPr/>
            <p:nvPr/>
          </p:nvSpPr>
          <p:spPr>
            <a:xfrm>
              <a:off x="3592512" y="1624012"/>
              <a:ext cx="522288" cy="1149350"/>
            </a:xfrm>
            <a:prstGeom prst="roundRect">
              <a:avLst/>
            </a:prstGeom>
            <a:noFill/>
            <a:ln w="28575">
              <a:solidFill>
                <a:srgbClr val="5FB998"/>
              </a:solidFill>
            </a:ln>
          </p:spPr>
          <p:style>
            <a:lnRef idx="1">
              <a:schemeClr val="accent1"/>
            </a:lnRef>
            <a:fillRef idx="3">
              <a:schemeClr val="accent1"/>
            </a:fillRef>
            <a:effectRef idx="2">
              <a:schemeClr val="accent1"/>
            </a:effectRef>
            <a:fontRef idx="minor">
              <a:schemeClr val="lt1"/>
            </a:fontRef>
          </p:style>
          <p:txBody>
            <a:bodyPr anchor="ctr"/>
            <a:lstStyle/>
            <a:p>
              <a:endParaRPr lang="es-UY"/>
            </a:p>
          </p:txBody>
        </p:sp>
        <p:sp>
          <p:nvSpPr>
            <p:cNvPr id="13" name="Right Brace 12">
              <a:extLst>
                <a:ext uri="{FF2B5EF4-FFF2-40B4-BE49-F238E27FC236}">
                  <a16:creationId xmlns:a16="http://schemas.microsoft.com/office/drawing/2014/main" id="{1F34A73A-22CC-43FB-87B1-3E3C17E6A0CA}"/>
                </a:ext>
              </a:extLst>
            </p:cNvPr>
            <p:cNvSpPr/>
            <p:nvPr/>
          </p:nvSpPr>
          <p:spPr>
            <a:xfrm>
              <a:off x="4859337" y="392112"/>
              <a:ext cx="169863" cy="800100"/>
            </a:xfrm>
            <a:prstGeom prst="righ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anchor="ctr"/>
            <a:lstStyle/>
            <a:p>
              <a:endParaRPr lang="es-UY"/>
            </a:p>
          </p:txBody>
        </p:sp>
        <p:sp>
          <p:nvSpPr>
            <p:cNvPr id="14" name="Right Brace 13">
              <a:extLst>
                <a:ext uri="{FF2B5EF4-FFF2-40B4-BE49-F238E27FC236}">
                  <a16:creationId xmlns:a16="http://schemas.microsoft.com/office/drawing/2014/main" id="{A7D3A782-31E4-4A05-9838-388862375B9B}"/>
                </a:ext>
              </a:extLst>
            </p:cNvPr>
            <p:cNvSpPr/>
            <p:nvPr/>
          </p:nvSpPr>
          <p:spPr>
            <a:xfrm>
              <a:off x="4903787" y="1711325"/>
              <a:ext cx="282575" cy="996950"/>
            </a:xfrm>
            <a:prstGeom prst="rightBrace">
              <a:avLst/>
            </a:prstGeom>
            <a:ln>
              <a:solidFill>
                <a:srgbClr val="7030A0"/>
              </a:solidFill>
            </a:ln>
          </p:spPr>
          <p:style>
            <a:lnRef idx="2">
              <a:schemeClr val="accent1"/>
            </a:lnRef>
            <a:fillRef idx="0">
              <a:schemeClr val="accent1"/>
            </a:fillRef>
            <a:effectRef idx="1">
              <a:schemeClr val="accent1"/>
            </a:effectRef>
            <a:fontRef idx="minor">
              <a:schemeClr val="tx1"/>
            </a:fontRef>
          </p:style>
          <p:txBody>
            <a:bodyPr anchor="ctr"/>
            <a:lstStyle/>
            <a:p>
              <a:endParaRPr lang="es-UY"/>
            </a:p>
          </p:txBody>
        </p:sp>
      </p:grpSp>
      <p:pic>
        <p:nvPicPr>
          <p:cNvPr id="4" name="Picture 3">
            <a:extLst>
              <a:ext uri="{FF2B5EF4-FFF2-40B4-BE49-F238E27FC236}">
                <a16:creationId xmlns:a16="http://schemas.microsoft.com/office/drawing/2014/main" id="{340D31E3-248A-40AF-B727-A311CAC01506}"/>
              </a:ext>
            </a:extLst>
          </p:cNvPr>
          <p:cNvPicPr>
            <a:picLocks noChangeAspect="1"/>
          </p:cNvPicPr>
          <p:nvPr/>
        </p:nvPicPr>
        <p:blipFill>
          <a:blip r:embed="rId4"/>
          <a:stretch>
            <a:fillRect/>
          </a:stretch>
        </p:blipFill>
        <p:spPr>
          <a:xfrm>
            <a:off x="8653112" y="3391272"/>
            <a:ext cx="3538888" cy="3450815"/>
          </a:xfrm>
          <a:prstGeom prst="rect">
            <a:avLst/>
          </a:prstGeom>
        </p:spPr>
      </p:pic>
      <p:sp>
        <p:nvSpPr>
          <p:cNvPr id="15" name="Title 1">
            <a:extLst>
              <a:ext uri="{FF2B5EF4-FFF2-40B4-BE49-F238E27FC236}">
                <a16:creationId xmlns:a16="http://schemas.microsoft.com/office/drawing/2014/main" id="{0B63E1DF-13D5-7E8B-24BF-B3F78BD2593E}"/>
              </a:ext>
            </a:extLst>
          </p:cNvPr>
          <p:cNvSpPr txBox="1">
            <a:spLocks/>
          </p:cNvSpPr>
          <p:nvPr/>
        </p:nvSpPr>
        <p:spPr>
          <a:xfrm>
            <a:off x="838200" y="982133"/>
            <a:ext cx="10515600" cy="7085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4800" b="1" dirty="0"/>
              <a:t>Tecnologías aplicadas - ALS</a:t>
            </a:r>
          </a:p>
        </p:txBody>
      </p:sp>
    </p:spTree>
    <p:extLst>
      <p:ext uri="{BB962C8B-B14F-4D97-AF65-F5344CB8AC3E}">
        <p14:creationId xmlns:p14="http://schemas.microsoft.com/office/powerpoint/2010/main" val="11183261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5778</TotalTime>
  <Words>2028</Words>
  <Application>Microsoft Office PowerPoint</Application>
  <PresentationFormat>Widescreen</PresentationFormat>
  <Paragraphs>169</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-apple-system</vt:lpstr>
      <vt:lpstr>Arial</vt:lpstr>
      <vt:lpstr>Calibri</vt:lpstr>
      <vt:lpstr>Calibri Light</vt:lpstr>
      <vt:lpstr>Times New Roman</vt:lpstr>
      <vt:lpstr>Wingdings</vt:lpstr>
      <vt:lpstr>Tema de Office</vt:lpstr>
      <vt:lpstr>Tecnologías para producción de petróleo pesado con alto contenido de sólidos</vt:lpstr>
      <vt:lpstr>CONTENIDO</vt:lpstr>
      <vt:lpstr>Presentación de las áreas</vt:lpstr>
      <vt:lpstr>Introducción</vt:lpstr>
      <vt:lpstr>PowerPoint Presentation</vt:lpstr>
      <vt:lpstr>Tecnologías aplicadas - ALS</vt:lpstr>
      <vt:lpstr>PowerPoint Presentation</vt:lpstr>
      <vt:lpstr>PowerPoint Presentation</vt:lpstr>
      <vt:lpstr>PowerPoint Presentation</vt:lpstr>
      <vt:lpstr>Tecnologías aplicadas – Equipo ALS</vt:lpstr>
      <vt:lpstr>PowerPoint Presentation</vt:lpstr>
      <vt:lpstr>Tecnologías aplicadas - Remediación</vt:lpstr>
      <vt:lpstr>PowerPoint Presentation</vt:lpstr>
      <vt:lpstr>Conclusiones</vt:lpstr>
      <vt:lpstr>MUCHAS 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Lucas Robles</cp:lastModifiedBy>
  <cp:revision>30</cp:revision>
  <dcterms:created xsi:type="dcterms:W3CDTF">2023-07-24T14:30:55Z</dcterms:created>
  <dcterms:modified xsi:type="dcterms:W3CDTF">2023-11-08T09:05:54Z</dcterms:modified>
</cp:coreProperties>
</file>