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269" r:id="rId7"/>
    <p:sldId id="262" r:id="rId8"/>
    <p:sldId id="260" r:id="rId9"/>
    <p:sldId id="267" r:id="rId10"/>
    <p:sldId id="263" r:id="rId11"/>
    <p:sldId id="277" r:id="rId12"/>
    <p:sldId id="274" r:id="rId13"/>
    <p:sldId id="273" r:id="rId14"/>
    <p:sldId id="275" r:id="rId15"/>
    <p:sldId id="278" r:id="rId16"/>
    <p:sldId id="266" r:id="rId17"/>
    <p:sldId id="282" r:id="rId18"/>
    <p:sldId id="283" r:id="rId19"/>
    <p:sldId id="258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33"/>
    <a:srgbClr val="00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7F87-80BE-427F-A014-835EECB34F8C}" type="datetimeFigureOut">
              <a:rPr lang="es-AR" smtClean="0"/>
              <a:t>8/11/2023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5004-5972-43E0-A447-F6A14EB91F9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54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4000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20000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BCA8D-FB62-4F91-B787-7AEFE3985898}" type="datetime1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6964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76606B-FBE0-4B32-92C3-71CD9B857482}" type="datetime1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8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D7E924-3B87-4404-997D-17CC93C34776}" type="datetime1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350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00" y="828000"/>
            <a:ext cx="10800000" cy="720000"/>
          </a:xfrm>
          <a:prstGeom prst="rect">
            <a:avLst/>
          </a:prstGeom>
        </p:spPr>
        <p:txBody>
          <a:bodyPr lIns="72000" tIns="36000" rIns="72000" bIns="36000"/>
          <a:lstStyle>
            <a:lvl1pPr algn="ctr">
              <a:defRPr sz="24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6000" y="1800000"/>
            <a:ext cx="11160000" cy="4680000"/>
          </a:xfrm>
          <a:prstGeom prst="rect">
            <a:avLst/>
          </a:prstGeom>
        </p:spPr>
        <p:txBody>
          <a:bodyPr lIns="72000" tIns="36000" rIns="72000" bIns="36000"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588000"/>
            <a:ext cx="2743200" cy="2160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E826D246-E866-47A5-86CE-EDDB69C39ACF}" type="datetime1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588000"/>
            <a:ext cx="4114800" cy="2160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588000"/>
            <a:ext cx="2743200" cy="2160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A0BDEA12-5CBF-4B54-943C-0567C900CBB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26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AE3E6-E304-4D21-BB02-E1629AD3B59B}" type="datetime1">
              <a:rPr lang="es-AR" smtClean="0"/>
              <a:t>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467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0E51F8-641D-4354-A9C1-892A73D026E2}" type="datetime1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166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16F22E-41F1-450B-8116-38C28BA47CA2}" type="datetime1">
              <a:rPr lang="es-AR" smtClean="0"/>
              <a:t>8/11/2023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3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00" y="828000"/>
            <a:ext cx="10800000" cy="720000"/>
          </a:xfrm>
          <a:prstGeom prst="rect">
            <a:avLst/>
          </a:prstGeom>
        </p:spPr>
        <p:txBody>
          <a:bodyPr lIns="72000" tIns="36000" rIns="72000" bIns="36000"/>
          <a:lstStyle>
            <a:lvl1pPr algn="ctr">
              <a:defRPr lang="es-AR" sz="2400" b="1">
                <a:latin typeface="+mn-lt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5ACB9F52-5619-C089-0870-AF0C3D63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88000"/>
            <a:ext cx="2743200" cy="2160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E826D246-E866-47A5-86CE-EDDB69C39ACF}" type="datetime1">
              <a:rPr lang="es-AR" smtClean="0"/>
              <a:t>8/11/2023</a:t>
            </a:fld>
            <a:endParaRPr lang="es-AR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BFD82214-92A9-12C3-F80E-2C8BB475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8000"/>
            <a:ext cx="4114800" cy="2160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es-AR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1B3BE453-ACF9-F443-7816-58BC68B8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88000"/>
            <a:ext cx="2743200" cy="2160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A0BDEA12-5CBF-4B54-943C-0567C900CBB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372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7734F9-783D-4FA4-AFAF-21D54EBD15D2}" type="datetime1">
              <a:rPr lang="es-AR" smtClean="0"/>
              <a:t>8/11/2023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17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57E838-CABC-477C-865A-CDD139A680EB}" type="datetime1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642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2CD2A4-51B7-47BB-80BE-E28EBC447861}" type="datetime1">
              <a:rPr lang="es-AR" smtClean="0"/>
              <a:t>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BDEA12-5CBF-4B54-943C-0567C900CB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17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1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11049" r="970" b="11049"/>
          <a:stretch/>
        </p:blipFill>
        <p:spPr>
          <a:xfrm>
            <a:off x="540000" y="72000"/>
            <a:ext cx="11160000" cy="72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1E8FE8F-DB82-0CF6-E55F-B83A40D06BEA}"/>
              </a:ext>
            </a:extLst>
          </p:cNvPr>
          <p:cNvSpPr/>
          <p:nvPr userDrawn="1"/>
        </p:nvSpPr>
        <p:spPr>
          <a:xfrm>
            <a:off x="10536544" y="6685792"/>
            <a:ext cx="1440000" cy="36000"/>
          </a:xfrm>
          <a:prstGeom prst="rect">
            <a:avLst/>
          </a:prstGeom>
          <a:solidFill>
            <a:srgbClr val="001C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" descr="Imagen">
            <a:extLst>
              <a:ext uri="{FF2B5EF4-FFF2-40B4-BE49-F238E27FC236}">
                <a16:creationId xmlns:a16="http://schemas.microsoft.com/office/drawing/2014/main" id="{9C002DB9-9264-1C78-8273-48B989627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65000"/>
          </a:blip>
          <a:srcRect l="-2617" t="-10508" r="-2959" b="16078"/>
          <a:stretch/>
        </p:blipFill>
        <p:spPr bwMode="auto">
          <a:xfrm>
            <a:off x="11000741" y="6523840"/>
            <a:ext cx="841021" cy="25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35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MX" sz="4800" dirty="0">
                <a:solidFill>
                  <a:srgbClr val="003399"/>
                </a:solidFill>
              </a:rPr>
              <a:t>Viabilizando el Procesamiento de Gas Asociado en Plantas de Tratamiento de Petróleo</a:t>
            </a:r>
            <a:endParaRPr lang="es-AR" sz="4800" dirty="0">
              <a:solidFill>
                <a:srgbClr val="003399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s-AR" sz="2000" dirty="0"/>
              <a:t>Pandolfi, Juan Martín   (SPARK)</a:t>
            </a:r>
          </a:p>
          <a:p>
            <a:r>
              <a:rPr lang="es-AR" sz="2000" dirty="0"/>
              <a:t>Gilligan, Patricia   (SPARK)</a:t>
            </a:r>
          </a:p>
          <a:p>
            <a:r>
              <a:rPr lang="es-AR" sz="2000" dirty="0"/>
              <a:t>Peñalba, Yamila   (SPARK)</a:t>
            </a:r>
          </a:p>
        </p:txBody>
      </p:sp>
    </p:spTree>
    <p:extLst>
      <p:ext uri="{BB962C8B-B14F-4D97-AF65-F5344CB8AC3E}">
        <p14:creationId xmlns:p14="http://schemas.microsoft.com/office/powerpoint/2010/main" val="203124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Configuraciones de Instalación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G+C - Refrigeración Mecánica -</a:t>
            </a:r>
            <a:br>
              <a:rPr lang="es-AR" dirty="0">
                <a:solidFill>
                  <a:srgbClr val="FF6600"/>
                </a:solidFill>
              </a:rPr>
            </a:br>
            <a:endParaRPr lang="es-AR" dirty="0">
              <a:solidFill>
                <a:srgbClr val="FF6600"/>
              </a:solidFill>
            </a:endParaRPr>
          </a:p>
        </p:txBody>
      </p:sp>
      <p:sp>
        <p:nvSpPr>
          <p:cNvPr id="158" name="Diagrama de flujo: proceso alternativo 157">
            <a:extLst>
              <a:ext uri="{FF2B5EF4-FFF2-40B4-BE49-F238E27FC236}">
                <a16:creationId xmlns:a16="http://schemas.microsoft.com/office/drawing/2014/main" id="{4C93240C-0F61-7B6E-7165-DF35FDADC6EB}"/>
              </a:ext>
            </a:extLst>
          </p:cNvPr>
          <p:cNvSpPr/>
          <p:nvPr/>
        </p:nvSpPr>
        <p:spPr>
          <a:xfrm>
            <a:off x="391200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Instalaciones de Entrada</a:t>
            </a:r>
          </a:p>
        </p:txBody>
      </p:sp>
      <p:sp>
        <p:nvSpPr>
          <p:cNvPr id="159" name="Diagrama de flujo: proceso alternativo 158">
            <a:extLst>
              <a:ext uri="{FF2B5EF4-FFF2-40B4-BE49-F238E27FC236}">
                <a16:creationId xmlns:a16="http://schemas.microsoft.com/office/drawing/2014/main" id="{3F7DF3D9-B235-CB81-855F-3E011A8C866B}"/>
              </a:ext>
            </a:extLst>
          </p:cNvPr>
          <p:cNvSpPr/>
          <p:nvPr/>
        </p:nvSpPr>
        <p:spPr>
          <a:xfrm>
            <a:off x="2766000" y="2736000"/>
            <a:ext cx="214689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Extrc</a:t>
            </a:r>
            <a:r>
              <a:rPr lang="es-AR" sz="1100" dirty="0"/>
              <a:t> Condensados</a:t>
            </a:r>
          </a:p>
          <a:p>
            <a:pPr algn="ctr"/>
            <a:r>
              <a:rPr lang="es-AR" sz="1100" dirty="0" err="1"/>
              <a:t>Ref</a:t>
            </a:r>
            <a:r>
              <a:rPr lang="es-AR" sz="1100" dirty="0"/>
              <a:t> </a:t>
            </a:r>
            <a:r>
              <a:rPr lang="es-AR" sz="1100" dirty="0" err="1"/>
              <a:t>Mec</a:t>
            </a:r>
            <a:endParaRPr lang="es-AR" sz="1100" dirty="0"/>
          </a:p>
        </p:txBody>
      </p:sp>
      <p:sp>
        <p:nvSpPr>
          <p:cNvPr id="160" name="Diagrama de flujo: proceso alternativo 159">
            <a:extLst>
              <a:ext uri="{FF2B5EF4-FFF2-40B4-BE49-F238E27FC236}">
                <a16:creationId xmlns:a16="http://schemas.microsoft.com/office/drawing/2014/main" id="{5350C8A7-8510-194A-384C-1BEA25A378AE}"/>
              </a:ext>
            </a:extLst>
          </p:cNvPr>
          <p:cNvSpPr/>
          <p:nvPr/>
        </p:nvSpPr>
        <p:spPr>
          <a:xfrm>
            <a:off x="2764542" y="212712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Circ</a:t>
            </a:r>
            <a:r>
              <a:rPr lang="es-AR" sz="1100" dirty="0"/>
              <a:t> MEG</a:t>
            </a:r>
          </a:p>
        </p:txBody>
      </p:sp>
      <p:sp>
        <p:nvSpPr>
          <p:cNvPr id="161" name="Diagrama de flujo: proceso alternativo 160">
            <a:extLst>
              <a:ext uri="{FF2B5EF4-FFF2-40B4-BE49-F238E27FC236}">
                <a16:creationId xmlns:a16="http://schemas.microsoft.com/office/drawing/2014/main" id="{B5C2C952-D6A7-2FE8-EF98-9EA65A507A6D}"/>
              </a:ext>
            </a:extLst>
          </p:cNvPr>
          <p:cNvSpPr/>
          <p:nvPr/>
        </p:nvSpPr>
        <p:spPr>
          <a:xfrm>
            <a:off x="1577871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Entrada</a:t>
            </a:r>
          </a:p>
        </p:txBody>
      </p:sp>
      <p:sp>
        <p:nvSpPr>
          <p:cNvPr id="162" name="Diagrama de flujo: proceso alternativo 161">
            <a:extLst>
              <a:ext uri="{FF2B5EF4-FFF2-40B4-BE49-F238E27FC236}">
                <a16:creationId xmlns:a16="http://schemas.microsoft.com/office/drawing/2014/main" id="{EE124037-E73F-8818-74B6-9DC318EA93D8}"/>
              </a:ext>
            </a:extLst>
          </p:cNvPr>
          <p:cNvSpPr/>
          <p:nvPr/>
        </p:nvSpPr>
        <p:spPr>
          <a:xfrm>
            <a:off x="3940762" y="212712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Circ</a:t>
            </a:r>
            <a:r>
              <a:rPr lang="es-AR" sz="1100" dirty="0"/>
              <a:t> </a:t>
            </a:r>
            <a:r>
              <a:rPr lang="es-AR" sz="1100" dirty="0" err="1"/>
              <a:t>Refr</a:t>
            </a:r>
            <a:endParaRPr lang="es-AR" sz="1100" dirty="0"/>
          </a:p>
        </p:txBody>
      </p:sp>
      <p:cxnSp>
        <p:nvCxnSpPr>
          <p:cNvPr id="163" name="Conector recto de flecha 162">
            <a:extLst>
              <a:ext uri="{FF2B5EF4-FFF2-40B4-BE49-F238E27FC236}">
                <a16:creationId xmlns:a16="http://schemas.microsoft.com/office/drawing/2014/main" id="{844442E9-7FB2-C304-8AE8-76A19D52CCFE}"/>
              </a:ext>
            </a:extLst>
          </p:cNvPr>
          <p:cNvCxnSpPr>
            <a:cxnSpLocks/>
            <a:stCxn id="161" idx="3"/>
            <a:endCxn id="159" idx="1"/>
          </p:cNvCxnSpPr>
          <p:nvPr/>
        </p:nvCxnSpPr>
        <p:spPr>
          <a:xfrm>
            <a:off x="2548542" y="2952000"/>
            <a:ext cx="217458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de flecha 163">
            <a:extLst>
              <a:ext uri="{FF2B5EF4-FFF2-40B4-BE49-F238E27FC236}">
                <a16:creationId xmlns:a16="http://schemas.microsoft.com/office/drawing/2014/main" id="{5DC5F768-05BF-6865-8666-4B167809F1E4}"/>
              </a:ext>
            </a:extLst>
          </p:cNvPr>
          <p:cNvCxnSpPr>
            <a:cxnSpLocks/>
            <a:stCxn id="160" idx="2"/>
          </p:cNvCxnSpPr>
          <p:nvPr/>
        </p:nvCxnSpPr>
        <p:spPr>
          <a:xfrm>
            <a:off x="3249878" y="2559120"/>
            <a:ext cx="0" cy="180000"/>
          </a:xfrm>
          <a:prstGeom prst="straightConnector1">
            <a:avLst/>
          </a:prstGeom>
          <a:ln w="1905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de flecha 164">
            <a:extLst>
              <a:ext uri="{FF2B5EF4-FFF2-40B4-BE49-F238E27FC236}">
                <a16:creationId xmlns:a16="http://schemas.microsoft.com/office/drawing/2014/main" id="{0D9A1087-CEB0-EF54-1E2C-8054A1FE067C}"/>
              </a:ext>
            </a:extLst>
          </p:cNvPr>
          <p:cNvCxnSpPr>
            <a:cxnSpLocks/>
            <a:stCxn id="162" idx="2"/>
          </p:cNvCxnSpPr>
          <p:nvPr/>
        </p:nvCxnSpPr>
        <p:spPr>
          <a:xfrm flipH="1">
            <a:off x="4426097" y="2559119"/>
            <a:ext cx="1" cy="180000"/>
          </a:xfrm>
          <a:prstGeom prst="straightConnector1">
            <a:avLst/>
          </a:prstGeom>
          <a:ln w="1905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de flecha 165">
            <a:extLst>
              <a:ext uri="{FF2B5EF4-FFF2-40B4-BE49-F238E27FC236}">
                <a16:creationId xmlns:a16="http://schemas.microsoft.com/office/drawing/2014/main" id="{65A07F81-DDB4-27AC-9805-111FB7C5D3E6}"/>
              </a:ext>
            </a:extLst>
          </p:cNvPr>
          <p:cNvCxnSpPr>
            <a:cxnSpLocks/>
            <a:stCxn id="158" idx="3"/>
            <a:endCxn id="161" idx="1"/>
          </p:cNvCxnSpPr>
          <p:nvPr/>
        </p:nvCxnSpPr>
        <p:spPr>
          <a:xfrm>
            <a:off x="1361871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recto de flecha 166">
            <a:extLst>
              <a:ext uri="{FF2B5EF4-FFF2-40B4-BE49-F238E27FC236}">
                <a16:creationId xmlns:a16="http://schemas.microsoft.com/office/drawing/2014/main" id="{ED7E99BE-3508-7B80-6F4E-CFFB02A72C8B}"/>
              </a:ext>
            </a:extLst>
          </p:cNvPr>
          <p:cNvCxnSpPr>
            <a:cxnSpLocks/>
            <a:stCxn id="159" idx="3"/>
            <a:endCxn id="173" idx="0"/>
          </p:cNvCxnSpPr>
          <p:nvPr/>
        </p:nvCxnSpPr>
        <p:spPr>
          <a:xfrm>
            <a:off x="4912891" y="2952000"/>
            <a:ext cx="1409067" cy="2533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Diagrama de flujo: proceso alternativo 167">
            <a:extLst>
              <a:ext uri="{FF2B5EF4-FFF2-40B4-BE49-F238E27FC236}">
                <a16:creationId xmlns:a16="http://schemas.microsoft.com/office/drawing/2014/main" id="{015C5698-F090-9179-BB45-B1EA7CEF0236}"/>
              </a:ext>
            </a:extLst>
          </p:cNvPr>
          <p:cNvSpPr/>
          <p:nvPr/>
        </p:nvSpPr>
        <p:spPr>
          <a:xfrm>
            <a:off x="5135283" y="3600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Estabilización</a:t>
            </a:r>
          </a:p>
        </p:txBody>
      </p:sp>
      <p:cxnSp>
        <p:nvCxnSpPr>
          <p:cNvPr id="169" name="Conector: angular 168">
            <a:extLst>
              <a:ext uri="{FF2B5EF4-FFF2-40B4-BE49-F238E27FC236}">
                <a16:creationId xmlns:a16="http://schemas.microsoft.com/office/drawing/2014/main" id="{17F430BE-BBB5-128D-1FE2-47C6160726E8}"/>
              </a:ext>
            </a:extLst>
          </p:cNvPr>
          <p:cNvCxnSpPr>
            <a:cxnSpLocks/>
            <a:stCxn id="161" idx="2"/>
          </p:cNvCxnSpPr>
          <p:nvPr/>
        </p:nvCxnSpPr>
        <p:spPr>
          <a:xfrm rot="16200000" flipH="1">
            <a:off x="3205279" y="2025928"/>
            <a:ext cx="775856" cy="3060000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: angular 169">
            <a:extLst>
              <a:ext uri="{FF2B5EF4-FFF2-40B4-BE49-F238E27FC236}">
                <a16:creationId xmlns:a16="http://schemas.microsoft.com/office/drawing/2014/main" id="{97FA8153-AF75-E9CA-2E05-EBE118981490}"/>
              </a:ext>
            </a:extLst>
          </p:cNvPr>
          <p:cNvCxnSpPr>
            <a:cxnSpLocks/>
            <a:stCxn id="168" idx="0"/>
            <a:endCxn id="158" idx="2"/>
          </p:cNvCxnSpPr>
          <p:nvPr/>
        </p:nvCxnSpPr>
        <p:spPr>
          <a:xfrm rot="16200000" flipV="1">
            <a:off x="3032578" y="1011958"/>
            <a:ext cx="432000" cy="4744083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de flecha 170">
            <a:extLst>
              <a:ext uri="{FF2B5EF4-FFF2-40B4-BE49-F238E27FC236}">
                <a16:creationId xmlns:a16="http://schemas.microsoft.com/office/drawing/2014/main" id="{C26627A0-6E6B-7145-BF41-83F2255BEADE}"/>
              </a:ext>
            </a:extLst>
          </p:cNvPr>
          <p:cNvCxnSpPr>
            <a:cxnSpLocks/>
            <a:stCxn id="168" idx="3"/>
            <a:endCxn id="174" idx="0"/>
          </p:cNvCxnSpPr>
          <p:nvPr/>
        </p:nvCxnSpPr>
        <p:spPr>
          <a:xfrm flipV="1">
            <a:off x="6105954" y="3815999"/>
            <a:ext cx="217256" cy="1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: angular 171">
            <a:extLst>
              <a:ext uri="{FF2B5EF4-FFF2-40B4-BE49-F238E27FC236}">
                <a16:creationId xmlns:a16="http://schemas.microsoft.com/office/drawing/2014/main" id="{C9AB51FA-3FFB-2B5C-89C7-86EB0FA4BBAD}"/>
              </a:ext>
            </a:extLst>
          </p:cNvPr>
          <p:cNvCxnSpPr>
            <a:cxnSpLocks/>
          </p:cNvCxnSpPr>
          <p:nvPr/>
        </p:nvCxnSpPr>
        <p:spPr>
          <a:xfrm>
            <a:off x="3249876" y="3178875"/>
            <a:ext cx="1872000" cy="517011"/>
          </a:xfrm>
          <a:prstGeom prst="bentConnector3">
            <a:avLst>
              <a:gd name="adj1" fmla="val 919"/>
            </a:avLst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Diagrama de flujo: conector fuera de página 172">
            <a:extLst>
              <a:ext uri="{FF2B5EF4-FFF2-40B4-BE49-F238E27FC236}">
                <a16:creationId xmlns:a16="http://schemas.microsoft.com/office/drawing/2014/main" id="{F44A1E6B-C7EA-FE0D-7827-538293C6CDF1}"/>
              </a:ext>
            </a:extLst>
          </p:cNvPr>
          <p:cNvSpPr/>
          <p:nvPr/>
        </p:nvSpPr>
        <p:spPr>
          <a:xfrm rot="16200000">
            <a:off x="6591294" y="2469197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Gas</a:t>
            </a:r>
          </a:p>
          <a:p>
            <a:pPr algn="ctr"/>
            <a:r>
              <a:rPr lang="es-AR" sz="1100" dirty="0"/>
              <a:t>Flex</a:t>
            </a:r>
          </a:p>
        </p:txBody>
      </p:sp>
      <p:sp>
        <p:nvSpPr>
          <p:cNvPr id="174" name="Diagrama de flujo: conector fuera de página 173">
            <a:extLst>
              <a:ext uri="{FF2B5EF4-FFF2-40B4-BE49-F238E27FC236}">
                <a16:creationId xmlns:a16="http://schemas.microsoft.com/office/drawing/2014/main" id="{63E7378D-2AFD-F5DD-81D3-3D9F58721CC5}"/>
              </a:ext>
            </a:extLst>
          </p:cNvPr>
          <p:cNvSpPr/>
          <p:nvPr/>
        </p:nvSpPr>
        <p:spPr>
          <a:xfrm rot="16200000">
            <a:off x="6592546" y="3330663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LPG*</a:t>
            </a:r>
          </a:p>
        </p:txBody>
      </p:sp>
      <p:graphicFrame>
        <p:nvGraphicFramePr>
          <p:cNvPr id="175" name="Tabla 14">
            <a:extLst>
              <a:ext uri="{FF2B5EF4-FFF2-40B4-BE49-F238E27FC236}">
                <a16:creationId xmlns:a16="http://schemas.microsoft.com/office/drawing/2014/main" id="{01377662-56CD-0503-321F-9ACD626FE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18876"/>
              </p:ext>
            </p:extLst>
          </p:nvPr>
        </p:nvGraphicFramePr>
        <p:xfrm>
          <a:off x="391200" y="2137280"/>
          <a:ext cx="2157343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343">
                  <a:extLst>
                    <a:ext uri="{9D8B030D-6E8A-4147-A177-3AD203B41FA5}">
                      <a16:colId xmlns:a16="http://schemas.microsoft.com/office/drawing/2014/main" val="36082680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G+C | RM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63486"/>
                  </a:ext>
                </a:extLst>
              </a:tr>
            </a:tbl>
          </a:graphicData>
        </a:graphic>
      </p:graphicFrame>
      <p:cxnSp>
        <p:nvCxnSpPr>
          <p:cNvPr id="176" name="Conector: angular 175">
            <a:extLst>
              <a:ext uri="{FF2B5EF4-FFF2-40B4-BE49-F238E27FC236}">
                <a16:creationId xmlns:a16="http://schemas.microsoft.com/office/drawing/2014/main" id="{1D96798D-63F6-AA94-2AA5-BA0570B5AC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3605" y="2296159"/>
            <a:ext cx="1510569" cy="3276000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Diagrama de flujo: conector fuera de página 176">
            <a:extLst>
              <a:ext uri="{FF2B5EF4-FFF2-40B4-BE49-F238E27FC236}">
                <a16:creationId xmlns:a16="http://schemas.microsoft.com/office/drawing/2014/main" id="{EDD1FEEE-5B00-BE80-06E8-FEF82D11FC8F}"/>
              </a:ext>
            </a:extLst>
          </p:cNvPr>
          <p:cNvSpPr/>
          <p:nvPr/>
        </p:nvSpPr>
        <p:spPr>
          <a:xfrm rot="16200000">
            <a:off x="6591294" y="4187463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Petróleo</a:t>
            </a:r>
          </a:p>
          <a:p>
            <a:pPr algn="ctr"/>
            <a:r>
              <a:rPr lang="es-AR" sz="1100" dirty="0" err="1"/>
              <a:t>On</a:t>
            </a:r>
            <a:r>
              <a:rPr lang="es-AR" sz="1100" dirty="0"/>
              <a:t> </a:t>
            </a:r>
            <a:r>
              <a:rPr lang="es-AR" sz="1100" dirty="0" err="1"/>
              <a:t>Spec</a:t>
            </a:r>
            <a:endParaRPr lang="es-AR" sz="1100" dirty="0"/>
          </a:p>
        </p:txBody>
      </p:sp>
      <p:sp>
        <p:nvSpPr>
          <p:cNvPr id="178" name="Diagrama de flujo: proceso alternativo 177">
            <a:extLst>
              <a:ext uri="{FF2B5EF4-FFF2-40B4-BE49-F238E27FC236}">
                <a16:creationId xmlns:a16="http://schemas.microsoft.com/office/drawing/2014/main" id="{B6D7A876-85A5-DBDF-4730-637FEFB950A5}"/>
              </a:ext>
            </a:extLst>
          </p:cNvPr>
          <p:cNvSpPr/>
          <p:nvPr/>
        </p:nvSpPr>
        <p:spPr>
          <a:xfrm>
            <a:off x="3972000" y="44568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Tratamiento Petróleo</a:t>
            </a:r>
          </a:p>
        </p:txBody>
      </p:sp>
      <p:cxnSp>
        <p:nvCxnSpPr>
          <p:cNvPr id="179" name="Conector recto de flecha 178">
            <a:extLst>
              <a:ext uri="{FF2B5EF4-FFF2-40B4-BE49-F238E27FC236}">
                <a16:creationId xmlns:a16="http://schemas.microsoft.com/office/drawing/2014/main" id="{295445CD-F70A-DE5D-17CD-7E61381568A6}"/>
              </a:ext>
            </a:extLst>
          </p:cNvPr>
          <p:cNvCxnSpPr>
            <a:cxnSpLocks/>
            <a:stCxn id="178" idx="3"/>
            <a:endCxn id="177" idx="0"/>
          </p:cNvCxnSpPr>
          <p:nvPr/>
        </p:nvCxnSpPr>
        <p:spPr>
          <a:xfrm flipV="1">
            <a:off x="4942671" y="4672799"/>
            <a:ext cx="1379287" cy="1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: angular 179">
            <a:extLst>
              <a:ext uri="{FF2B5EF4-FFF2-40B4-BE49-F238E27FC236}">
                <a16:creationId xmlns:a16="http://schemas.microsoft.com/office/drawing/2014/main" id="{3ABAB1C1-C3CF-0096-C4C5-353928870055}"/>
              </a:ext>
            </a:extLst>
          </p:cNvPr>
          <p:cNvCxnSpPr>
            <a:cxnSpLocks/>
            <a:stCxn id="168" idx="2"/>
            <a:endCxn id="178" idx="0"/>
          </p:cNvCxnSpPr>
          <p:nvPr/>
        </p:nvCxnSpPr>
        <p:spPr>
          <a:xfrm rot="5400000">
            <a:off x="4826578" y="3662759"/>
            <a:ext cx="424800" cy="1163283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" name="Tabla 206">
            <a:extLst>
              <a:ext uri="{FF2B5EF4-FFF2-40B4-BE49-F238E27FC236}">
                <a16:creationId xmlns:a16="http://schemas.microsoft.com/office/drawing/2014/main" id="{3E6904DF-1012-B9E8-0A60-C8C1DD56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98271"/>
              </p:ext>
            </p:extLst>
          </p:nvPr>
        </p:nvGraphicFramePr>
        <p:xfrm>
          <a:off x="7563903" y="2373360"/>
          <a:ext cx="1440000" cy="29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%mol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G+C RM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67,19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18,62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9,59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2,20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0,37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C6+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0,06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N2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1,77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0,18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3061524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H2O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65mg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8269598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22,8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828384216"/>
                  </a:ext>
                </a:extLst>
              </a:tr>
            </a:tbl>
          </a:graphicData>
        </a:graphic>
      </p:graphicFrame>
      <p:graphicFrame>
        <p:nvGraphicFramePr>
          <p:cNvPr id="209" name="Tabla 208">
            <a:extLst>
              <a:ext uri="{FF2B5EF4-FFF2-40B4-BE49-F238E27FC236}">
                <a16:creationId xmlns:a16="http://schemas.microsoft.com/office/drawing/2014/main" id="{88C0CCDC-B375-6E09-9814-C9762E5B7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85167"/>
              </p:ext>
            </p:extLst>
          </p:nvPr>
        </p:nvGraphicFramePr>
        <p:xfrm>
          <a:off x="9252000" y="2373360"/>
          <a:ext cx="2700000" cy="20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Parámetro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G+C RM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Heat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Duty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200" dirty="0"/>
                        <a:t>858</a:t>
                      </a:r>
                      <a:endParaRPr lang="es-AR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Compress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Power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6469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Gas [kSm3/d]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882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/>
                        <a:t>Cond/LPG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6390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 err="1"/>
                        <a:t>Flare</a:t>
                      </a:r>
                      <a:r>
                        <a:rPr lang="es-AR" sz="1200" b="0" dirty="0"/>
                        <a:t>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2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C58F914-135F-7D32-AA89-3AC88ACBA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580000"/>
            <a:ext cx="46311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9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Configuraciones de Instalación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G+E+C - JT+DeC2 -</a:t>
            </a:r>
          </a:p>
        </p:txBody>
      </p:sp>
      <p:sp>
        <p:nvSpPr>
          <p:cNvPr id="80" name="Diagrama de flujo: proceso alternativo 79">
            <a:extLst>
              <a:ext uri="{FF2B5EF4-FFF2-40B4-BE49-F238E27FC236}">
                <a16:creationId xmlns:a16="http://schemas.microsoft.com/office/drawing/2014/main" id="{CB11BB7B-7053-FD2B-5FAA-70AF4B9323F2}"/>
              </a:ext>
            </a:extLst>
          </p:cNvPr>
          <p:cNvSpPr/>
          <p:nvPr/>
        </p:nvSpPr>
        <p:spPr>
          <a:xfrm>
            <a:off x="391200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Instalaciones de Entrada</a:t>
            </a:r>
          </a:p>
        </p:txBody>
      </p:sp>
      <p:sp>
        <p:nvSpPr>
          <p:cNvPr id="81" name="Diagrama de flujo: proceso alternativo 80">
            <a:extLst>
              <a:ext uri="{FF2B5EF4-FFF2-40B4-BE49-F238E27FC236}">
                <a16:creationId xmlns:a16="http://schemas.microsoft.com/office/drawing/2014/main" id="{384C786E-20BC-3B16-DFE2-2411ABE7388A}"/>
              </a:ext>
            </a:extLst>
          </p:cNvPr>
          <p:cNvSpPr/>
          <p:nvPr/>
        </p:nvSpPr>
        <p:spPr>
          <a:xfrm>
            <a:off x="3951214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Extrc</a:t>
            </a:r>
            <a:r>
              <a:rPr lang="es-AR" sz="1100" dirty="0"/>
              <a:t> Cond</a:t>
            </a:r>
          </a:p>
          <a:p>
            <a:pPr algn="ctr"/>
            <a:r>
              <a:rPr lang="es-AR" sz="1100" dirty="0"/>
              <a:t>JT / TX</a:t>
            </a:r>
          </a:p>
        </p:txBody>
      </p:sp>
      <p:sp>
        <p:nvSpPr>
          <p:cNvPr id="82" name="Diagrama de flujo: proceso alternativo 81">
            <a:extLst>
              <a:ext uri="{FF2B5EF4-FFF2-40B4-BE49-F238E27FC236}">
                <a16:creationId xmlns:a16="http://schemas.microsoft.com/office/drawing/2014/main" id="{F49CB8A3-F122-907D-FFF7-80281E055440}"/>
              </a:ext>
            </a:extLst>
          </p:cNvPr>
          <p:cNvSpPr/>
          <p:nvPr/>
        </p:nvSpPr>
        <p:spPr>
          <a:xfrm>
            <a:off x="5137885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Salida</a:t>
            </a:r>
          </a:p>
        </p:txBody>
      </p:sp>
      <p:sp>
        <p:nvSpPr>
          <p:cNvPr id="83" name="Diagrama de flujo: proceso alternativo 82">
            <a:extLst>
              <a:ext uri="{FF2B5EF4-FFF2-40B4-BE49-F238E27FC236}">
                <a16:creationId xmlns:a16="http://schemas.microsoft.com/office/drawing/2014/main" id="{8B8A0B32-EBC0-D787-D8EB-747B1B71059E}"/>
              </a:ext>
            </a:extLst>
          </p:cNvPr>
          <p:cNvSpPr/>
          <p:nvPr/>
        </p:nvSpPr>
        <p:spPr>
          <a:xfrm>
            <a:off x="2764543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Deshidratación(Tamices)</a:t>
            </a:r>
          </a:p>
        </p:txBody>
      </p:sp>
      <p:sp>
        <p:nvSpPr>
          <p:cNvPr id="84" name="Diagrama de flujo: proceso alternativo 83">
            <a:extLst>
              <a:ext uri="{FF2B5EF4-FFF2-40B4-BE49-F238E27FC236}">
                <a16:creationId xmlns:a16="http://schemas.microsoft.com/office/drawing/2014/main" id="{2ECDE8AB-E8DD-E13B-388E-051E918BEFEA}"/>
              </a:ext>
            </a:extLst>
          </p:cNvPr>
          <p:cNvSpPr/>
          <p:nvPr/>
        </p:nvSpPr>
        <p:spPr>
          <a:xfrm>
            <a:off x="1577872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Entrada</a:t>
            </a:r>
          </a:p>
        </p:txBody>
      </p: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E3C5FFD3-CB49-9E19-0677-0DB2DF4E7256}"/>
              </a:ext>
            </a:extLst>
          </p:cNvPr>
          <p:cNvCxnSpPr>
            <a:cxnSpLocks/>
            <a:stCxn id="80" idx="3"/>
            <a:endCxn id="84" idx="1"/>
          </p:cNvCxnSpPr>
          <p:nvPr/>
        </p:nvCxnSpPr>
        <p:spPr>
          <a:xfrm>
            <a:off x="1361871" y="2952000"/>
            <a:ext cx="216001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D52E7024-D0E1-0631-E047-87CFDE4FC152}"/>
              </a:ext>
            </a:extLst>
          </p:cNvPr>
          <p:cNvCxnSpPr>
            <a:cxnSpLocks/>
            <a:stCxn id="84" idx="3"/>
            <a:endCxn id="83" idx="1"/>
          </p:cNvCxnSpPr>
          <p:nvPr/>
        </p:nvCxnSpPr>
        <p:spPr>
          <a:xfrm>
            <a:off x="2548543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C8237DD2-3E7E-406D-29B3-8AF862AAD0C3}"/>
              </a:ext>
            </a:extLst>
          </p:cNvPr>
          <p:cNvCxnSpPr>
            <a:cxnSpLocks/>
            <a:stCxn id="83" idx="3"/>
            <a:endCxn id="81" idx="1"/>
          </p:cNvCxnSpPr>
          <p:nvPr/>
        </p:nvCxnSpPr>
        <p:spPr>
          <a:xfrm>
            <a:off x="3735214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8AF57C0B-C73E-AB70-1EFD-17AC36FB0654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>
            <a:off x="4921885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: angular 88">
            <a:extLst>
              <a:ext uri="{FF2B5EF4-FFF2-40B4-BE49-F238E27FC236}">
                <a16:creationId xmlns:a16="http://schemas.microsoft.com/office/drawing/2014/main" id="{E0168ED4-A680-68BB-C565-F57B75661DB3}"/>
              </a:ext>
            </a:extLst>
          </p:cNvPr>
          <p:cNvCxnSpPr>
            <a:cxnSpLocks/>
            <a:stCxn id="84" idx="2"/>
          </p:cNvCxnSpPr>
          <p:nvPr/>
        </p:nvCxnSpPr>
        <p:spPr>
          <a:xfrm rot="16200000" flipH="1">
            <a:off x="3217124" y="2014083"/>
            <a:ext cx="766845" cy="3074677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Diagrama de flujo: proceso alternativo 89">
            <a:extLst>
              <a:ext uri="{FF2B5EF4-FFF2-40B4-BE49-F238E27FC236}">
                <a16:creationId xmlns:a16="http://schemas.microsoft.com/office/drawing/2014/main" id="{06293219-A803-52F2-E614-3CD5349D5CC3}"/>
              </a:ext>
            </a:extLst>
          </p:cNvPr>
          <p:cNvSpPr/>
          <p:nvPr/>
        </p:nvSpPr>
        <p:spPr>
          <a:xfrm>
            <a:off x="5137885" y="3600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Estab</a:t>
            </a:r>
            <a:r>
              <a:rPr lang="es-AR" sz="1100" dirty="0"/>
              <a:t> + </a:t>
            </a:r>
            <a:r>
              <a:rPr lang="es-AR" sz="1100" dirty="0" err="1"/>
              <a:t>Fraccion</a:t>
            </a:r>
            <a:endParaRPr lang="es-AR" sz="1100" dirty="0"/>
          </a:p>
        </p:txBody>
      </p:sp>
      <p:cxnSp>
        <p:nvCxnSpPr>
          <p:cNvPr id="91" name="Conector: angular 90">
            <a:extLst>
              <a:ext uri="{FF2B5EF4-FFF2-40B4-BE49-F238E27FC236}">
                <a16:creationId xmlns:a16="http://schemas.microsoft.com/office/drawing/2014/main" id="{74927BE2-11F1-7688-14A2-079D0D46917C}"/>
              </a:ext>
            </a:extLst>
          </p:cNvPr>
          <p:cNvCxnSpPr>
            <a:cxnSpLocks/>
            <a:stCxn id="81" idx="2"/>
          </p:cNvCxnSpPr>
          <p:nvPr/>
        </p:nvCxnSpPr>
        <p:spPr>
          <a:xfrm rot="16200000" flipH="1">
            <a:off x="4519307" y="3085242"/>
            <a:ext cx="535821" cy="701335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BB8265F7-0C83-2B9B-0F19-571F1F69C05C}"/>
              </a:ext>
            </a:extLst>
          </p:cNvPr>
          <p:cNvCxnSpPr>
            <a:cxnSpLocks/>
            <a:stCxn id="82" idx="3"/>
            <a:endCxn id="95" idx="0"/>
          </p:cNvCxnSpPr>
          <p:nvPr/>
        </p:nvCxnSpPr>
        <p:spPr>
          <a:xfrm flipV="1">
            <a:off x="6108556" y="2951998"/>
            <a:ext cx="217464" cy="2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208039DB-14D6-B907-B2BE-A3F28E4FD328}"/>
              </a:ext>
            </a:extLst>
          </p:cNvPr>
          <p:cNvCxnSpPr>
            <a:cxnSpLocks/>
            <a:stCxn id="90" idx="3"/>
            <a:endCxn id="96" idx="0"/>
          </p:cNvCxnSpPr>
          <p:nvPr/>
        </p:nvCxnSpPr>
        <p:spPr>
          <a:xfrm>
            <a:off x="6108556" y="3816000"/>
            <a:ext cx="210618" cy="1832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: angular 93">
            <a:extLst>
              <a:ext uri="{FF2B5EF4-FFF2-40B4-BE49-F238E27FC236}">
                <a16:creationId xmlns:a16="http://schemas.microsoft.com/office/drawing/2014/main" id="{56861DCD-0257-44EB-CE7A-9252656AA865}"/>
              </a:ext>
            </a:extLst>
          </p:cNvPr>
          <p:cNvCxnSpPr>
            <a:cxnSpLocks/>
            <a:stCxn id="90" idx="2"/>
            <a:endCxn id="97" idx="0"/>
          </p:cNvCxnSpPr>
          <p:nvPr/>
        </p:nvCxnSpPr>
        <p:spPr>
          <a:xfrm rot="16200000" flipH="1">
            <a:off x="5749952" y="3905269"/>
            <a:ext cx="449336" cy="702798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Diagrama de flujo: conector fuera de página 94">
            <a:extLst>
              <a:ext uri="{FF2B5EF4-FFF2-40B4-BE49-F238E27FC236}">
                <a16:creationId xmlns:a16="http://schemas.microsoft.com/office/drawing/2014/main" id="{D7DC1BDB-278E-08C6-CFDE-325D19F38196}"/>
              </a:ext>
            </a:extLst>
          </p:cNvPr>
          <p:cNvSpPr/>
          <p:nvPr/>
        </p:nvSpPr>
        <p:spPr>
          <a:xfrm rot="16200000">
            <a:off x="6595356" y="2466662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Gas</a:t>
            </a:r>
          </a:p>
          <a:p>
            <a:pPr algn="ctr"/>
            <a:r>
              <a:rPr lang="es-AR" sz="1100" dirty="0" err="1"/>
              <a:t>On</a:t>
            </a:r>
            <a:r>
              <a:rPr lang="es-AR" sz="1100" dirty="0"/>
              <a:t> </a:t>
            </a:r>
            <a:r>
              <a:rPr lang="es-AR" sz="1100" dirty="0" err="1"/>
              <a:t>Spec</a:t>
            </a:r>
            <a:endParaRPr lang="es-AR" sz="1100" dirty="0"/>
          </a:p>
        </p:txBody>
      </p:sp>
      <p:sp>
        <p:nvSpPr>
          <p:cNvPr id="96" name="Diagrama de flujo: conector fuera de página 95">
            <a:extLst>
              <a:ext uri="{FF2B5EF4-FFF2-40B4-BE49-F238E27FC236}">
                <a16:creationId xmlns:a16="http://schemas.microsoft.com/office/drawing/2014/main" id="{18A7FD18-420E-32BD-709F-737E5B1D668F}"/>
              </a:ext>
            </a:extLst>
          </p:cNvPr>
          <p:cNvSpPr/>
          <p:nvPr/>
        </p:nvSpPr>
        <p:spPr>
          <a:xfrm rot="16200000">
            <a:off x="6588510" y="3332496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C2*</a:t>
            </a:r>
          </a:p>
        </p:txBody>
      </p:sp>
      <p:sp>
        <p:nvSpPr>
          <p:cNvPr id="97" name="Diagrama de flujo: conector fuera de página 96">
            <a:extLst>
              <a:ext uri="{FF2B5EF4-FFF2-40B4-BE49-F238E27FC236}">
                <a16:creationId xmlns:a16="http://schemas.microsoft.com/office/drawing/2014/main" id="{269FEAE0-D588-16B9-DE50-8C8086F59DB1}"/>
              </a:ext>
            </a:extLst>
          </p:cNvPr>
          <p:cNvSpPr/>
          <p:nvPr/>
        </p:nvSpPr>
        <p:spPr>
          <a:xfrm rot="16200000">
            <a:off x="6595355" y="3996000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LPG*</a:t>
            </a:r>
          </a:p>
        </p:txBody>
      </p:sp>
      <p:cxnSp>
        <p:nvCxnSpPr>
          <p:cNvPr id="98" name="Conector: angular 97">
            <a:extLst>
              <a:ext uri="{FF2B5EF4-FFF2-40B4-BE49-F238E27FC236}">
                <a16:creationId xmlns:a16="http://schemas.microsoft.com/office/drawing/2014/main" id="{1968B935-66C9-CFBD-058F-799FA25F7B1B}"/>
              </a:ext>
            </a:extLst>
          </p:cNvPr>
          <p:cNvCxnSpPr>
            <a:cxnSpLocks/>
            <a:stCxn id="90" idx="0"/>
            <a:endCxn id="80" idx="2"/>
          </p:cNvCxnSpPr>
          <p:nvPr/>
        </p:nvCxnSpPr>
        <p:spPr>
          <a:xfrm rot="16200000" flipV="1">
            <a:off x="3033879" y="1010657"/>
            <a:ext cx="432000" cy="4746685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a 14">
            <a:extLst>
              <a:ext uri="{FF2B5EF4-FFF2-40B4-BE49-F238E27FC236}">
                <a16:creationId xmlns:a16="http://schemas.microsoft.com/office/drawing/2014/main" id="{CD187C1B-91A1-CD5F-0381-84AF31BD0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41715"/>
              </p:ext>
            </p:extLst>
          </p:nvPr>
        </p:nvGraphicFramePr>
        <p:xfrm>
          <a:off x="391200" y="2147440"/>
          <a:ext cx="2157343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343">
                  <a:extLst>
                    <a:ext uri="{9D8B030D-6E8A-4147-A177-3AD203B41FA5}">
                      <a16:colId xmlns:a16="http://schemas.microsoft.com/office/drawing/2014/main" val="36082680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G+E+C | JT+F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63486"/>
                  </a:ext>
                </a:extLst>
              </a:tr>
            </a:tbl>
          </a:graphicData>
        </a:graphic>
      </p:graphicFrame>
      <p:cxnSp>
        <p:nvCxnSpPr>
          <p:cNvPr id="100" name="Conector: angular 99">
            <a:extLst>
              <a:ext uri="{FF2B5EF4-FFF2-40B4-BE49-F238E27FC236}">
                <a16:creationId xmlns:a16="http://schemas.microsoft.com/office/drawing/2014/main" id="{354CFB0F-80D7-7E6C-85B8-D56FD29160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60867" y="2601007"/>
            <a:ext cx="2115456" cy="3276000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Diagrama de flujo: conector fuera de página 100">
            <a:extLst>
              <a:ext uri="{FF2B5EF4-FFF2-40B4-BE49-F238E27FC236}">
                <a16:creationId xmlns:a16="http://schemas.microsoft.com/office/drawing/2014/main" id="{4D6F5202-5622-4762-C95B-8ECDD2E5122D}"/>
              </a:ext>
            </a:extLst>
          </p:cNvPr>
          <p:cNvSpPr/>
          <p:nvPr/>
        </p:nvSpPr>
        <p:spPr>
          <a:xfrm rot="16200000">
            <a:off x="6595355" y="4788000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Petróleo</a:t>
            </a:r>
          </a:p>
          <a:p>
            <a:pPr algn="ctr"/>
            <a:r>
              <a:rPr lang="es-AR" sz="1100" dirty="0" err="1"/>
              <a:t>On</a:t>
            </a:r>
            <a:r>
              <a:rPr lang="es-AR" sz="1100" dirty="0"/>
              <a:t> </a:t>
            </a:r>
            <a:r>
              <a:rPr lang="es-AR" sz="1100" dirty="0" err="1"/>
              <a:t>Spec</a:t>
            </a:r>
            <a:endParaRPr lang="es-AR" sz="1100" dirty="0"/>
          </a:p>
        </p:txBody>
      </p:sp>
      <p:sp>
        <p:nvSpPr>
          <p:cNvPr id="102" name="Diagrama de flujo: proceso alternativo 101">
            <a:extLst>
              <a:ext uri="{FF2B5EF4-FFF2-40B4-BE49-F238E27FC236}">
                <a16:creationId xmlns:a16="http://schemas.microsoft.com/office/drawing/2014/main" id="{A9E1CD50-7767-6729-7EA6-32374E29EB52}"/>
              </a:ext>
            </a:extLst>
          </p:cNvPr>
          <p:cNvSpPr/>
          <p:nvPr/>
        </p:nvSpPr>
        <p:spPr>
          <a:xfrm>
            <a:off x="3951214" y="5057336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Tratamiento Petróleo</a:t>
            </a:r>
          </a:p>
        </p:txBody>
      </p: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ECE2C0AB-AC6F-C61C-3FA8-2610BE39E1A4}"/>
              </a:ext>
            </a:extLst>
          </p:cNvPr>
          <p:cNvCxnSpPr>
            <a:cxnSpLocks/>
            <a:stCxn id="102" idx="3"/>
            <a:endCxn id="101" idx="0"/>
          </p:cNvCxnSpPr>
          <p:nvPr/>
        </p:nvCxnSpPr>
        <p:spPr>
          <a:xfrm>
            <a:off x="4921885" y="5273336"/>
            <a:ext cx="1404134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: angular 103">
            <a:extLst>
              <a:ext uri="{FF2B5EF4-FFF2-40B4-BE49-F238E27FC236}">
                <a16:creationId xmlns:a16="http://schemas.microsoft.com/office/drawing/2014/main" id="{61CAF99F-F86F-B59A-CE0F-331FE34FE4EA}"/>
              </a:ext>
            </a:extLst>
          </p:cNvPr>
          <p:cNvCxnSpPr>
            <a:cxnSpLocks/>
            <a:endCxn id="102" idx="0"/>
          </p:cNvCxnSpPr>
          <p:nvPr/>
        </p:nvCxnSpPr>
        <p:spPr>
          <a:xfrm rot="5400000">
            <a:off x="4410155" y="4044831"/>
            <a:ext cx="1038900" cy="986110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Tabla 104">
            <a:extLst>
              <a:ext uri="{FF2B5EF4-FFF2-40B4-BE49-F238E27FC236}">
                <a16:creationId xmlns:a16="http://schemas.microsoft.com/office/drawing/2014/main" id="{2ADC1B50-20A6-A69D-C52F-2FC45E346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69052"/>
              </p:ext>
            </p:extLst>
          </p:nvPr>
        </p:nvGraphicFramePr>
        <p:xfrm>
          <a:off x="7562445" y="2373360"/>
          <a:ext cx="1440000" cy="29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%mol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G+E+C JTF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85,51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10,15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1,72</a:t>
                      </a:r>
                      <a:endParaRPr lang="es-AR" sz="11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0,14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0,01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C6+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N2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2,3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0,17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3061524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H2O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0,00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8269598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18,3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828384216"/>
                  </a:ext>
                </a:extLst>
              </a:tr>
            </a:tbl>
          </a:graphicData>
        </a:graphic>
      </p:graphicFrame>
      <p:graphicFrame>
        <p:nvGraphicFramePr>
          <p:cNvPr id="106" name="Tabla 105">
            <a:extLst>
              <a:ext uri="{FF2B5EF4-FFF2-40B4-BE49-F238E27FC236}">
                <a16:creationId xmlns:a16="http://schemas.microsoft.com/office/drawing/2014/main" id="{5B5FBDFC-573F-4EAA-853F-48214D50F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4744"/>
              </p:ext>
            </p:extLst>
          </p:nvPr>
        </p:nvGraphicFramePr>
        <p:xfrm>
          <a:off x="9252000" y="2373360"/>
          <a:ext cx="2700000" cy="20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Parámetro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G+E+C JTF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Heat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Duty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/>
                        <a:t>3327</a:t>
                      </a:r>
                      <a:endParaRPr lang="es-AR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Compress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Power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5759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Gas [kSm3/d]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200" b="0" dirty="0"/>
                        <a:t>679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/>
                        <a:t>Cond/LPG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14170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 err="1"/>
                        <a:t>Flare</a:t>
                      </a:r>
                      <a:r>
                        <a:rPr lang="es-AR" sz="1200" b="0" dirty="0"/>
                        <a:t>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2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629160C-BA4F-1D26-3F2F-1B0C0A67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580000"/>
            <a:ext cx="46311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Configuraciones de Instalación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Resumen e Indicadores Económicos -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687A21-5820-DFE7-F1F1-25365DFC9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08839"/>
              </p:ext>
            </p:extLst>
          </p:nvPr>
        </p:nvGraphicFramePr>
        <p:xfrm>
          <a:off x="2316000" y="1977348"/>
          <a:ext cx="7560000" cy="3708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t"/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Parámetro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G+F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G+D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G+C JT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G+C RM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G+E+C JTF</a:t>
                      </a:r>
                      <a:endParaRPr lang="es-A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400" u="none" strike="noStrike" kern="1200" dirty="0" err="1">
                          <a:effectLst/>
                        </a:rPr>
                        <a:t>Heat</a:t>
                      </a:r>
                      <a:r>
                        <a:rPr lang="es-AR" sz="1400" u="none" strike="noStrike" kern="1200" dirty="0">
                          <a:effectLst/>
                        </a:rPr>
                        <a:t> </a:t>
                      </a:r>
                      <a:r>
                        <a:rPr lang="es-AR" sz="1400" u="none" strike="noStrike" kern="1200" dirty="0" err="1">
                          <a:effectLst/>
                        </a:rPr>
                        <a:t>Duty</a:t>
                      </a:r>
                      <a:r>
                        <a:rPr lang="es-AR" sz="1400" u="none" strike="noStrike" kern="1200" dirty="0">
                          <a:effectLst/>
                        </a:rPr>
                        <a:t> [kW]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496</a:t>
                      </a:r>
                      <a:endParaRPr lang="es-AR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1241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400" dirty="0"/>
                        <a:t>797</a:t>
                      </a:r>
                      <a:endParaRPr lang="es-AR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400" dirty="0"/>
                        <a:t>858</a:t>
                      </a:r>
                      <a:endParaRPr lang="es-AR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/>
                        <a:t>3327</a:t>
                      </a:r>
                      <a:endParaRPr lang="es-AR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400" u="none" strike="noStrike" kern="1200" dirty="0" err="1">
                          <a:effectLst/>
                        </a:rPr>
                        <a:t>Compress</a:t>
                      </a:r>
                      <a:r>
                        <a:rPr lang="es-AR" sz="1400" u="none" strike="noStrike" kern="1200" dirty="0">
                          <a:effectLst/>
                        </a:rPr>
                        <a:t> </a:t>
                      </a:r>
                      <a:r>
                        <a:rPr lang="es-AR" sz="1400" u="none" strike="noStrike" kern="1200" dirty="0" err="1">
                          <a:effectLst/>
                        </a:rPr>
                        <a:t>Power</a:t>
                      </a:r>
                      <a:r>
                        <a:rPr lang="es-AR" sz="1400" u="none" strike="noStrike" kern="1200" dirty="0">
                          <a:effectLst/>
                        </a:rPr>
                        <a:t> [kW]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5108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5767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6349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6469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5759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Gas [kSm3/d]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858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858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882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882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400" b="0" dirty="0"/>
                        <a:t>679</a:t>
                      </a:r>
                      <a:endParaRPr lang="es-AR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400" b="0" dirty="0"/>
                        <a:t>Cond/LPG [kg/h]</a:t>
                      </a:r>
                      <a:endParaRPr lang="es-AR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7391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6390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6390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14170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400" b="0" dirty="0" err="1"/>
                        <a:t>Flare</a:t>
                      </a:r>
                      <a:r>
                        <a:rPr lang="es-AR" sz="1400" b="0" dirty="0"/>
                        <a:t> [kg/h]</a:t>
                      </a:r>
                      <a:endParaRPr lang="es-AR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7391</a:t>
                      </a:r>
                      <a:endParaRPr lang="es-AR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u="none" strike="noStrike" kern="1200" dirty="0">
                          <a:effectLst/>
                        </a:rPr>
                        <a:t>Costo PTG [</a:t>
                      </a:r>
                      <a:r>
                        <a:rPr lang="es-AR" sz="1400" u="none" strike="noStrike" kern="1200" dirty="0" err="1">
                          <a:effectLst/>
                        </a:rPr>
                        <a:t>MMusd</a:t>
                      </a:r>
                      <a:r>
                        <a:rPr lang="es-AR" sz="1400" u="none" strike="noStrike" kern="1200" dirty="0">
                          <a:effectLst/>
                        </a:rPr>
                        <a:t>]</a:t>
                      </a:r>
                    </a:p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u="none" strike="noStrike" kern="1200" dirty="0">
                          <a:effectLst/>
                        </a:rPr>
                        <a:t>(c/ K </a:t>
                      </a:r>
                      <a:r>
                        <a:rPr lang="es-AR" sz="1400" u="none" strike="noStrike" kern="1200" dirty="0" err="1">
                          <a:effectLst/>
                        </a:rPr>
                        <a:t>rental</a:t>
                      </a:r>
                      <a:r>
                        <a:rPr lang="es-AR" sz="1400" u="none" strike="noStrike" kern="1200" dirty="0">
                          <a:effectLst/>
                        </a:rPr>
                        <a:t>)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400" u="none" strike="noStrike" dirty="0">
                          <a:effectLst/>
                        </a:rPr>
                        <a:t>10,7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u="none" strike="noStrike" kern="1200" dirty="0">
                          <a:effectLst/>
                        </a:rPr>
                        <a:t>20,2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b="1" u="none" strike="noStrike" kern="1200" dirty="0">
                          <a:effectLst/>
                        </a:rPr>
                        <a:t>13,6</a:t>
                      </a:r>
                      <a:endParaRPr lang="es-A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400" u="none" strike="noStrike" dirty="0">
                          <a:effectLst/>
                        </a:rPr>
                        <a:t>17,3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400" u="none" strike="noStrike" dirty="0">
                          <a:effectLst/>
                        </a:rPr>
                        <a:t>25,8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2669763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400" b="0" u="none" strike="noStrike" kern="1200" dirty="0">
                          <a:effectLst/>
                        </a:rPr>
                        <a:t>Costo Energía [</a:t>
                      </a:r>
                      <a:r>
                        <a:rPr lang="es-AR" sz="1400" b="0" u="none" strike="noStrike" kern="1200" dirty="0" err="1">
                          <a:effectLst/>
                        </a:rPr>
                        <a:t>MMusd</a:t>
                      </a:r>
                      <a:r>
                        <a:rPr lang="es-AR" sz="1400" b="0" u="none" strike="noStrike" kern="1200" dirty="0">
                          <a:effectLst/>
                        </a:rPr>
                        <a:t>/y]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1,53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1,81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1,92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1,96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2,06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0467933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400" b="0" dirty="0"/>
                        <a:t>VA Costo, 5y, 10% [</a:t>
                      </a:r>
                      <a:r>
                        <a:rPr lang="es-AR" sz="1400" b="0" dirty="0" err="1"/>
                        <a:t>MMusd</a:t>
                      </a:r>
                      <a:r>
                        <a:rPr lang="es-AR" sz="1400" b="0" dirty="0"/>
                        <a:t>]</a:t>
                      </a:r>
                      <a:endParaRPr lang="es-AR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21,7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32,5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27,3</a:t>
                      </a:r>
                      <a:endParaRPr lang="es-A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31,1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38,5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3061524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400" b="0" dirty="0"/>
                        <a:t>TIR, 5y [%]</a:t>
                      </a:r>
                      <a:endParaRPr lang="es-AR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150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166</a:t>
                      </a:r>
                      <a:endParaRPr lang="es-A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139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es-A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826959880"/>
                  </a:ext>
                </a:extLst>
              </a:tr>
            </a:tbl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E0A6B54-2149-6EAA-291B-8ADC7F84CE14}"/>
              </a:ext>
            </a:extLst>
          </p:cNvPr>
          <p:cNvSpPr/>
          <p:nvPr/>
        </p:nvSpPr>
        <p:spPr>
          <a:xfrm>
            <a:off x="4572000" y="1872524"/>
            <a:ext cx="995680" cy="3942080"/>
          </a:xfrm>
          <a:prstGeom prst="roundRect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084C2E8-0E3D-52DB-4EDF-8D81C45514F0}"/>
              </a:ext>
            </a:extLst>
          </p:cNvPr>
          <p:cNvSpPr/>
          <p:nvPr/>
        </p:nvSpPr>
        <p:spPr>
          <a:xfrm>
            <a:off x="6721080" y="1871496"/>
            <a:ext cx="995680" cy="394208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0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Resultados de Eficiencia Energética y Reducción de Emisiones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177E7A-A663-E600-7B2D-76511722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00" y="1327670"/>
            <a:ext cx="7195599" cy="52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Volviendo a las Ideas Iniciales …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6D03097-56E5-A2E9-BF1C-E020AF738FDF}"/>
              </a:ext>
            </a:extLst>
          </p:cNvPr>
          <p:cNvSpPr/>
          <p:nvPr/>
        </p:nvSpPr>
        <p:spPr>
          <a:xfrm>
            <a:off x="1056000" y="1548000"/>
            <a:ext cx="10080000" cy="3765680"/>
          </a:xfrm>
          <a:prstGeom prst="roundRect">
            <a:avLst>
              <a:gd name="adj" fmla="val 5363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chemeClr val="tx1"/>
                </a:solidFill>
              </a:rPr>
              <a:t>Estamos procesando inadecuadamente una parte de los hidrocarburos que producimos.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AR" sz="2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La mayoría de los desarrollos para la explotación de hidrocarburos se piensan inicialmente en términos de Petróleo y Gas.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En la Industria del Petróleo y el Gas, no todo puede ser clasificado como Petróleo y Gas. A veces es necesario más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La simplificación nos limita la exploración de alternativas globalmente más adecuadas y llegada cierta instancia del desarrollo nos enfrenta a situaciones de resolución compleja.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AR" sz="20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23605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Volviendo a las Ideas Iniciales …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4E2398B-54D9-1578-C551-9DECB4D8C0D3}"/>
              </a:ext>
            </a:extLst>
          </p:cNvPr>
          <p:cNvSpPr/>
          <p:nvPr/>
        </p:nvSpPr>
        <p:spPr>
          <a:xfrm>
            <a:off x="1056000" y="1548000"/>
            <a:ext cx="10080000" cy="3095120"/>
          </a:xfrm>
          <a:prstGeom prst="roundRect">
            <a:avLst>
              <a:gd name="adj" fmla="val 5605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Existen oportunidades (y necesidades) para mejorar el procesamiento actual de hidrocarburos.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Se presentaron algunas opciones diferentes para la segregación de Gas Asociado. Según las condiciones de cada desarrollo podrían existir otras.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tx1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La posibilidad de segregar las corrientes de gas asociado de formas más adecuada implica la necesidad de infraestructura u otras instalaciones complementarias.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4A1ED69-43D8-9D2E-8DC3-A38B5E0C3CC3}"/>
              </a:ext>
            </a:extLst>
          </p:cNvPr>
          <p:cNvSpPr/>
          <p:nvPr/>
        </p:nvSpPr>
        <p:spPr>
          <a:xfrm>
            <a:off x="1056000" y="5013999"/>
            <a:ext cx="10080000" cy="9144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La mejora en la cadena de procesamiento y transporte de hidrocarburos presenta un beneficio económico y ambiental.</a:t>
            </a:r>
          </a:p>
        </p:txBody>
      </p:sp>
    </p:spTree>
    <p:extLst>
      <p:ext uri="{BB962C8B-B14F-4D97-AF65-F5344CB8AC3E}">
        <p14:creationId xmlns:p14="http://schemas.microsoft.com/office/powerpoint/2010/main" val="262329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F6EB-47F9-2E1B-8C5D-1F4A40843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solidFill>
                  <a:srgbClr val="7030A0"/>
                </a:solidFill>
              </a:rPr>
              <a:t>¡ Gracias 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DBA72C-EC06-B2A2-7A16-2B6D929057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480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Ideas Iniciales …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6D03097-56E5-A2E9-BF1C-E020AF738FDF}"/>
              </a:ext>
            </a:extLst>
          </p:cNvPr>
          <p:cNvSpPr/>
          <p:nvPr/>
        </p:nvSpPr>
        <p:spPr>
          <a:xfrm>
            <a:off x="1056000" y="1792040"/>
            <a:ext cx="10080000" cy="9144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chemeClr val="tx1"/>
                </a:solidFill>
              </a:rPr>
              <a:t>Estamos procesando inadecuadamente una parte de los hidrocarburos que producimos.</a:t>
            </a:r>
          </a:p>
          <a:p>
            <a:pPr algn="ctr"/>
            <a:endParaRPr lang="es-AR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4E2398B-54D9-1578-C551-9DECB4D8C0D3}"/>
              </a:ext>
            </a:extLst>
          </p:cNvPr>
          <p:cNvSpPr/>
          <p:nvPr/>
        </p:nvSpPr>
        <p:spPr>
          <a:xfrm>
            <a:off x="1056000" y="3120770"/>
            <a:ext cx="10080000" cy="9144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Existen oportunidades (y necesidades) para mejorar el procesamiento actual de hidrocarburos.</a:t>
            </a:r>
            <a:endParaRPr lang="es-AR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72D8A2-2866-A7FE-752C-0F9C7A84657A}"/>
              </a:ext>
            </a:extLst>
          </p:cNvPr>
          <p:cNvSpPr/>
          <p:nvPr/>
        </p:nvSpPr>
        <p:spPr>
          <a:xfrm>
            <a:off x="1056000" y="4449500"/>
            <a:ext cx="10080000" cy="914400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/>
                </a:solidFill>
              </a:rPr>
              <a:t>La mejora en la cadena de procesamiento y transporte de hidrocarburos presentan un beneficio económico y ambiental.</a:t>
            </a:r>
          </a:p>
        </p:txBody>
      </p:sp>
    </p:spTree>
    <p:extLst>
      <p:ext uri="{BB962C8B-B14F-4D97-AF65-F5344CB8AC3E}">
        <p14:creationId xmlns:p14="http://schemas.microsoft.com/office/powerpoint/2010/main" val="376277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Condiciones de Borde para el Desarrollo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Basado en Hechos Reales -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528E6B-3836-4298-7157-30E921CCF5F0}"/>
              </a:ext>
            </a:extLst>
          </p:cNvPr>
          <p:cNvSpPr txBox="1"/>
          <p:nvPr/>
        </p:nvSpPr>
        <p:spPr>
          <a:xfrm>
            <a:off x="8838872" y="1821809"/>
            <a:ext cx="1889748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Gasoducto</a:t>
            </a:r>
          </a:p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(TGS)</a:t>
            </a:r>
          </a:p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 err="1">
                <a:sym typeface="Wingdings 3" panose="05040102010807070707" pitchFamily="18" charset="2"/>
              </a:rPr>
              <a:t>On</a:t>
            </a:r>
            <a:r>
              <a:rPr lang="es-AR" b="1" dirty="0">
                <a:sym typeface="Wingdings 3" panose="05040102010807070707" pitchFamily="18" charset="2"/>
              </a:rPr>
              <a:t> </a:t>
            </a:r>
            <a:r>
              <a:rPr lang="es-AR" b="1" dirty="0" err="1">
                <a:sym typeface="Wingdings 3" panose="05040102010807070707" pitchFamily="18" charset="2"/>
              </a:rPr>
              <a:t>Spec</a:t>
            </a:r>
            <a:r>
              <a:rPr lang="es-AR" b="1" dirty="0">
                <a:sym typeface="Wingdings 3" panose="05040102010807070707" pitchFamily="18" charset="2"/>
              </a:rPr>
              <a:t> / Flex</a:t>
            </a:r>
          </a:p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▪ 50 a 75 kg/cm2g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B081D1-7B4B-4105-16B7-C5DE3CCC5E44}"/>
              </a:ext>
            </a:extLst>
          </p:cNvPr>
          <p:cNvSpPr txBox="1"/>
          <p:nvPr/>
        </p:nvSpPr>
        <p:spPr>
          <a:xfrm>
            <a:off x="8838872" y="4366920"/>
            <a:ext cx="2189767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Oleoducto</a:t>
            </a:r>
          </a:p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(</a:t>
            </a:r>
            <a:r>
              <a:rPr lang="es-AR" b="1" dirty="0" err="1">
                <a:sym typeface="Wingdings 3" panose="05040102010807070707" pitchFamily="18" charset="2"/>
              </a:rPr>
              <a:t>OLDELVAL+Terceros</a:t>
            </a:r>
            <a:r>
              <a:rPr lang="es-AR" b="1" dirty="0">
                <a:sym typeface="Wingdings 3" panose="05040102010807070707" pitchFamily="18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 err="1">
                <a:sym typeface="Wingdings 3" panose="05040102010807070707" pitchFamily="18" charset="2"/>
              </a:rPr>
              <a:t>On</a:t>
            </a:r>
            <a:r>
              <a:rPr lang="es-AR" b="1" dirty="0">
                <a:sym typeface="Wingdings 3" panose="05040102010807070707" pitchFamily="18" charset="2"/>
              </a:rPr>
              <a:t> </a:t>
            </a:r>
            <a:r>
              <a:rPr lang="es-AR" b="1" dirty="0" err="1">
                <a:sym typeface="Wingdings 3" panose="05040102010807070707" pitchFamily="18" charset="2"/>
              </a:rPr>
              <a:t>Spec</a:t>
            </a:r>
            <a:endParaRPr lang="es-AR" b="1" dirty="0">
              <a:sym typeface="Wingdings 3" panose="05040102010807070707" pitchFamily="18" charset="2"/>
            </a:endParaRPr>
          </a:p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▪ 45 a 90 kg/cm2g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3E862F92-5251-17CF-563C-0A73A8B23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 l="6603" t="6634" r="11728" b="25124"/>
          <a:stretch/>
        </p:blipFill>
        <p:spPr>
          <a:xfrm>
            <a:off x="405515" y="1690923"/>
            <a:ext cx="2771997" cy="3276000"/>
          </a:xfrm>
          <a:custGeom>
            <a:avLst/>
            <a:gdLst>
              <a:gd name="connsiteX0" fmla="*/ 0 w 2771997"/>
              <a:gd name="connsiteY0" fmla="*/ 0 h 3276000"/>
              <a:gd name="connsiteX1" fmla="*/ 471239 w 2771997"/>
              <a:gd name="connsiteY1" fmla="*/ 0 h 3276000"/>
              <a:gd name="connsiteX2" fmla="*/ 997919 w 2771997"/>
              <a:gd name="connsiteY2" fmla="*/ 0 h 3276000"/>
              <a:gd name="connsiteX3" fmla="*/ 1552318 w 2771997"/>
              <a:gd name="connsiteY3" fmla="*/ 0 h 3276000"/>
              <a:gd name="connsiteX4" fmla="*/ 2023558 w 2771997"/>
              <a:gd name="connsiteY4" fmla="*/ 0 h 3276000"/>
              <a:gd name="connsiteX5" fmla="*/ 2771997 w 2771997"/>
              <a:gd name="connsiteY5" fmla="*/ 0 h 3276000"/>
              <a:gd name="connsiteX6" fmla="*/ 2771997 w 2771997"/>
              <a:gd name="connsiteY6" fmla="*/ 480480 h 3276000"/>
              <a:gd name="connsiteX7" fmla="*/ 2771997 w 2771997"/>
              <a:gd name="connsiteY7" fmla="*/ 993720 h 3276000"/>
              <a:gd name="connsiteX8" fmla="*/ 2771997 w 2771997"/>
              <a:gd name="connsiteY8" fmla="*/ 1572480 h 3276000"/>
              <a:gd name="connsiteX9" fmla="*/ 2771997 w 2771997"/>
              <a:gd name="connsiteY9" fmla="*/ 2020200 h 3276000"/>
              <a:gd name="connsiteX10" fmla="*/ 2771997 w 2771997"/>
              <a:gd name="connsiteY10" fmla="*/ 2533440 h 3276000"/>
              <a:gd name="connsiteX11" fmla="*/ 2771997 w 2771997"/>
              <a:gd name="connsiteY11" fmla="*/ 3276000 h 3276000"/>
              <a:gd name="connsiteX12" fmla="*/ 2273038 w 2771997"/>
              <a:gd name="connsiteY12" fmla="*/ 3276000 h 3276000"/>
              <a:gd name="connsiteX13" fmla="*/ 1690918 w 2771997"/>
              <a:gd name="connsiteY13" fmla="*/ 3276000 h 3276000"/>
              <a:gd name="connsiteX14" fmla="*/ 1108799 w 2771997"/>
              <a:gd name="connsiteY14" fmla="*/ 3276000 h 3276000"/>
              <a:gd name="connsiteX15" fmla="*/ 554399 w 2771997"/>
              <a:gd name="connsiteY15" fmla="*/ 3276000 h 3276000"/>
              <a:gd name="connsiteX16" fmla="*/ 0 w 2771997"/>
              <a:gd name="connsiteY16" fmla="*/ 3276000 h 3276000"/>
              <a:gd name="connsiteX17" fmla="*/ 0 w 2771997"/>
              <a:gd name="connsiteY17" fmla="*/ 2762760 h 3276000"/>
              <a:gd name="connsiteX18" fmla="*/ 0 w 2771997"/>
              <a:gd name="connsiteY18" fmla="*/ 2184000 h 3276000"/>
              <a:gd name="connsiteX19" fmla="*/ 0 w 2771997"/>
              <a:gd name="connsiteY19" fmla="*/ 1670760 h 3276000"/>
              <a:gd name="connsiteX20" fmla="*/ 0 w 2771997"/>
              <a:gd name="connsiteY20" fmla="*/ 1092000 h 3276000"/>
              <a:gd name="connsiteX21" fmla="*/ 0 w 2771997"/>
              <a:gd name="connsiteY21" fmla="*/ 611520 h 3276000"/>
              <a:gd name="connsiteX22" fmla="*/ 0 w 2771997"/>
              <a:gd name="connsiteY22" fmla="*/ 0 h 32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71997" h="3276000" fill="none" extrusionOk="0">
                <a:moveTo>
                  <a:pt x="0" y="0"/>
                </a:moveTo>
                <a:cubicBezTo>
                  <a:pt x="179122" y="-5208"/>
                  <a:pt x="365302" y="34647"/>
                  <a:pt x="471239" y="0"/>
                </a:cubicBezTo>
                <a:cubicBezTo>
                  <a:pt x="577176" y="-34647"/>
                  <a:pt x="860726" y="34707"/>
                  <a:pt x="997919" y="0"/>
                </a:cubicBezTo>
                <a:cubicBezTo>
                  <a:pt x="1135112" y="-34707"/>
                  <a:pt x="1302453" y="36227"/>
                  <a:pt x="1552318" y="0"/>
                </a:cubicBezTo>
                <a:cubicBezTo>
                  <a:pt x="1802183" y="-36227"/>
                  <a:pt x="1797846" y="56282"/>
                  <a:pt x="2023558" y="0"/>
                </a:cubicBezTo>
                <a:cubicBezTo>
                  <a:pt x="2249270" y="-56282"/>
                  <a:pt x="2444749" y="55525"/>
                  <a:pt x="2771997" y="0"/>
                </a:cubicBezTo>
                <a:cubicBezTo>
                  <a:pt x="2781908" y="131809"/>
                  <a:pt x="2767681" y="273166"/>
                  <a:pt x="2771997" y="480480"/>
                </a:cubicBezTo>
                <a:cubicBezTo>
                  <a:pt x="2776313" y="687794"/>
                  <a:pt x="2711381" y="852567"/>
                  <a:pt x="2771997" y="993720"/>
                </a:cubicBezTo>
                <a:cubicBezTo>
                  <a:pt x="2832613" y="1134873"/>
                  <a:pt x="2738534" y="1423455"/>
                  <a:pt x="2771997" y="1572480"/>
                </a:cubicBezTo>
                <a:cubicBezTo>
                  <a:pt x="2805460" y="1721505"/>
                  <a:pt x="2758967" y="1859340"/>
                  <a:pt x="2771997" y="2020200"/>
                </a:cubicBezTo>
                <a:cubicBezTo>
                  <a:pt x="2785027" y="2181060"/>
                  <a:pt x="2745099" y="2337517"/>
                  <a:pt x="2771997" y="2533440"/>
                </a:cubicBezTo>
                <a:cubicBezTo>
                  <a:pt x="2798895" y="2729363"/>
                  <a:pt x="2716660" y="2970158"/>
                  <a:pt x="2771997" y="3276000"/>
                </a:cubicBezTo>
                <a:cubicBezTo>
                  <a:pt x="2538162" y="3285894"/>
                  <a:pt x="2373066" y="3275328"/>
                  <a:pt x="2273038" y="3276000"/>
                </a:cubicBezTo>
                <a:cubicBezTo>
                  <a:pt x="2173010" y="3276672"/>
                  <a:pt x="1942654" y="3240038"/>
                  <a:pt x="1690918" y="3276000"/>
                </a:cubicBezTo>
                <a:cubicBezTo>
                  <a:pt x="1439182" y="3311962"/>
                  <a:pt x="1366394" y="3219043"/>
                  <a:pt x="1108799" y="3276000"/>
                </a:cubicBezTo>
                <a:cubicBezTo>
                  <a:pt x="851204" y="3332957"/>
                  <a:pt x="693491" y="3271504"/>
                  <a:pt x="554399" y="3276000"/>
                </a:cubicBezTo>
                <a:cubicBezTo>
                  <a:pt x="415307" y="3280496"/>
                  <a:pt x="133043" y="3257193"/>
                  <a:pt x="0" y="3276000"/>
                </a:cubicBezTo>
                <a:cubicBezTo>
                  <a:pt x="-22993" y="3102230"/>
                  <a:pt x="32828" y="2867175"/>
                  <a:pt x="0" y="2762760"/>
                </a:cubicBezTo>
                <a:cubicBezTo>
                  <a:pt x="-32828" y="2658345"/>
                  <a:pt x="54132" y="2316651"/>
                  <a:pt x="0" y="2184000"/>
                </a:cubicBezTo>
                <a:cubicBezTo>
                  <a:pt x="-54132" y="2051349"/>
                  <a:pt x="53883" y="1856958"/>
                  <a:pt x="0" y="1670760"/>
                </a:cubicBezTo>
                <a:cubicBezTo>
                  <a:pt x="-53883" y="1484562"/>
                  <a:pt x="13983" y="1328929"/>
                  <a:pt x="0" y="1092000"/>
                </a:cubicBezTo>
                <a:cubicBezTo>
                  <a:pt x="-13983" y="855071"/>
                  <a:pt x="5947" y="833395"/>
                  <a:pt x="0" y="611520"/>
                </a:cubicBezTo>
                <a:cubicBezTo>
                  <a:pt x="-5947" y="389645"/>
                  <a:pt x="71373" y="302037"/>
                  <a:pt x="0" y="0"/>
                </a:cubicBezTo>
                <a:close/>
              </a:path>
              <a:path w="2771997" h="3276000" stroke="0" extrusionOk="0">
                <a:moveTo>
                  <a:pt x="0" y="0"/>
                </a:moveTo>
                <a:cubicBezTo>
                  <a:pt x="251756" y="-58498"/>
                  <a:pt x="419051" y="44371"/>
                  <a:pt x="582119" y="0"/>
                </a:cubicBezTo>
                <a:cubicBezTo>
                  <a:pt x="745187" y="-44371"/>
                  <a:pt x="1020544" y="43144"/>
                  <a:pt x="1191959" y="0"/>
                </a:cubicBezTo>
                <a:cubicBezTo>
                  <a:pt x="1363374" y="-43144"/>
                  <a:pt x="1579398" y="35449"/>
                  <a:pt x="1801798" y="0"/>
                </a:cubicBezTo>
                <a:cubicBezTo>
                  <a:pt x="2024198" y="-35449"/>
                  <a:pt x="2045080" y="41090"/>
                  <a:pt x="2273038" y="0"/>
                </a:cubicBezTo>
                <a:cubicBezTo>
                  <a:pt x="2500996" y="-41090"/>
                  <a:pt x="2534011" y="56622"/>
                  <a:pt x="2771997" y="0"/>
                </a:cubicBezTo>
                <a:cubicBezTo>
                  <a:pt x="2803627" y="194877"/>
                  <a:pt x="2735358" y="386177"/>
                  <a:pt x="2771997" y="611520"/>
                </a:cubicBezTo>
                <a:cubicBezTo>
                  <a:pt x="2808636" y="836863"/>
                  <a:pt x="2762575" y="980169"/>
                  <a:pt x="2771997" y="1124760"/>
                </a:cubicBezTo>
                <a:cubicBezTo>
                  <a:pt x="2781419" y="1269351"/>
                  <a:pt x="2708271" y="1534996"/>
                  <a:pt x="2771997" y="1670760"/>
                </a:cubicBezTo>
                <a:cubicBezTo>
                  <a:pt x="2835723" y="1806524"/>
                  <a:pt x="2715825" y="2071093"/>
                  <a:pt x="2771997" y="2184000"/>
                </a:cubicBezTo>
                <a:cubicBezTo>
                  <a:pt x="2828169" y="2296907"/>
                  <a:pt x="2719442" y="2538092"/>
                  <a:pt x="2771997" y="2631720"/>
                </a:cubicBezTo>
                <a:cubicBezTo>
                  <a:pt x="2824552" y="2725348"/>
                  <a:pt x="2747498" y="2974501"/>
                  <a:pt x="2771997" y="3276000"/>
                </a:cubicBezTo>
                <a:cubicBezTo>
                  <a:pt x="2613325" y="3323675"/>
                  <a:pt x="2423314" y="3224792"/>
                  <a:pt x="2217598" y="3276000"/>
                </a:cubicBezTo>
                <a:cubicBezTo>
                  <a:pt x="2011882" y="3327208"/>
                  <a:pt x="1879267" y="3253880"/>
                  <a:pt x="1663198" y="3276000"/>
                </a:cubicBezTo>
                <a:cubicBezTo>
                  <a:pt x="1447129" y="3298120"/>
                  <a:pt x="1342172" y="3268332"/>
                  <a:pt x="1191959" y="3276000"/>
                </a:cubicBezTo>
                <a:cubicBezTo>
                  <a:pt x="1041746" y="3283668"/>
                  <a:pt x="903517" y="3266858"/>
                  <a:pt x="692999" y="3276000"/>
                </a:cubicBezTo>
                <a:cubicBezTo>
                  <a:pt x="482481" y="3285142"/>
                  <a:pt x="318838" y="3239867"/>
                  <a:pt x="0" y="3276000"/>
                </a:cubicBezTo>
                <a:cubicBezTo>
                  <a:pt x="-18726" y="3157961"/>
                  <a:pt x="19367" y="2954411"/>
                  <a:pt x="0" y="2762760"/>
                </a:cubicBezTo>
                <a:cubicBezTo>
                  <a:pt x="-19367" y="2571109"/>
                  <a:pt x="2412" y="2419816"/>
                  <a:pt x="0" y="2249520"/>
                </a:cubicBezTo>
                <a:cubicBezTo>
                  <a:pt x="-2412" y="2079224"/>
                  <a:pt x="43704" y="1882022"/>
                  <a:pt x="0" y="1736280"/>
                </a:cubicBezTo>
                <a:cubicBezTo>
                  <a:pt x="-43704" y="1590538"/>
                  <a:pt x="15984" y="1248390"/>
                  <a:pt x="0" y="1124760"/>
                </a:cubicBezTo>
                <a:cubicBezTo>
                  <a:pt x="-15984" y="1001130"/>
                  <a:pt x="38679" y="710915"/>
                  <a:pt x="0" y="578760"/>
                </a:cubicBezTo>
                <a:cubicBezTo>
                  <a:pt x="-38679" y="446605"/>
                  <a:pt x="24926" y="228516"/>
                  <a:pt x="0" y="0"/>
                </a:cubicBezTo>
                <a:close/>
              </a:path>
            </a:pathLst>
          </a:custGeom>
          <a:ln w="381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711909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055CAAB-0818-376A-BDEB-B49B6C203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599" y="2633175"/>
            <a:ext cx="4880802" cy="1800000"/>
          </a:xfrm>
          <a:custGeom>
            <a:avLst/>
            <a:gdLst>
              <a:gd name="connsiteX0" fmla="*/ 0 w 4880802"/>
              <a:gd name="connsiteY0" fmla="*/ 0 h 1800000"/>
              <a:gd name="connsiteX1" fmla="*/ 444695 w 4880802"/>
              <a:gd name="connsiteY1" fmla="*/ 0 h 1800000"/>
              <a:gd name="connsiteX2" fmla="*/ 1084623 w 4880802"/>
              <a:gd name="connsiteY2" fmla="*/ 0 h 1800000"/>
              <a:gd name="connsiteX3" fmla="*/ 1578126 w 4880802"/>
              <a:gd name="connsiteY3" fmla="*/ 0 h 1800000"/>
              <a:gd name="connsiteX4" fmla="*/ 1974013 w 4880802"/>
              <a:gd name="connsiteY4" fmla="*/ 0 h 1800000"/>
              <a:gd name="connsiteX5" fmla="*/ 2467517 w 4880802"/>
              <a:gd name="connsiteY5" fmla="*/ 0 h 1800000"/>
              <a:gd name="connsiteX6" fmla="*/ 3009828 w 4880802"/>
              <a:gd name="connsiteY6" fmla="*/ 0 h 1800000"/>
              <a:gd name="connsiteX7" fmla="*/ 3454523 w 4880802"/>
              <a:gd name="connsiteY7" fmla="*/ 0 h 1800000"/>
              <a:gd name="connsiteX8" fmla="*/ 3899218 w 4880802"/>
              <a:gd name="connsiteY8" fmla="*/ 0 h 1800000"/>
              <a:gd name="connsiteX9" fmla="*/ 4880802 w 4880802"/>
              <a:gd name="connsiteY9" fmla="*/ 0 h 1800000"/>
              <a:gd name="connsiteX10" fmla="*/ 4880802 w 4880802"/>
              <a:gd name="connsiteY10" fmla="*/ 468000 h 1800000"/>
              <a:gd name="connsiteX11" fmla="*/ 4880802 w 4880802"/>
              <a:gd name="connsiteY11" fmla="*/ 954000 h 1800000"/>
              <a:gd name="connsiteX12" fmla="*/ 4880802 w 4880802"/>
              <a:gd name="connsiteY12" fmla="*/ 1386000 h 1800000"/>
              <a:gd name="connsiteX13" fmla="*/ 4880802 w 4880802"/>
              <a:gd name="connsiteY13" fmla="*/ 1800000 h 1800000"/>
              <a:gd name="connsiteX14" fmla="*/ 4338491 w 4880802"/>
              <a:gd name="connsiteY14" fmla="*/ 1800000 h 1800000"/>
              <a:gd name="connsiteX15" fmla="*/ 3893795 w 4880802"/>
              <a:gd name="connsiteY15" fmla="*/ 1800000 h 1800000"/>
              <a:gd name="connsiteX16" fmla="*/ 3400292 w 4880802"/>
              <a:gd name="connsiteY16" fmla="*/ 1800000 h 1800000"/>
              <a:gd name="connsiteX17" fmla="*/ 2760365 w 4880802"/>
              <a:gd name="connsiteY17" fmla="*/ 1800000 h 1800000"/>
              <a:gd name="connsiteX18" fmla="*/ 2120437 w 4880802"/>
              <a:gd name="connsiteY18" fmla="*/ 1800000 h 1800000"/>
              <a:gd name="connsiteX19" fmla="*/ 1529318 w 4880802"/>
              <a:gd name="connsiteY19" fmla="*/ 1800000 h 1800000"/>
              <a:gd name="connsiteX20" fmla="*/ 1035815 w 4880802"/>
              <a:gd name="connsiteY20" fmla="*/ 1800000 h 1800000"/>
              <a:gd name="connsiteX21" fmla="*/ 0 w 4880802"/>
              <a:gd name="connsiteY21" fmla="*/ 1800000 h 1800000"/>
              <a:gd name="connsiteX22" fmla="*/ 0 w 4880802"/>
              <a:gd name="connsiteY22" fmla="*/ 1332000 h 1800000"/>
              <a:gd name="connsiteX23" fmla="*/ 0 w 4880802"/>
              <a:gd name="connsiteY23" fmla="*/ 900000 h 1800000"/>
              <a:gd name="connsiteX24" fmla="*/ 0 w 4880802"/>
              <a:gd name="connsiteY24" fmla="*/ 486000 h 1800000"/>
              <a:gd name="connsiteX25" fmla="*/ 0 w 4880802"/>
              <a:gd name="connsiteY25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0802" h="1800000" fill="none" extrusionOk="0">
                <a:moveTo>
                  <a:pt x="0" y="0"/>
                </a:moveTo>
                <a:cubicBezTo>
                  <a:pt x="196098" y="-38914"/>
                  <a:pt x="306322" y="50226"/>
                  <a:pt x="444695" y="0"/>
                </a:cubicBezTo>
                <a:cubicBezTo>
                  <a:pt x="583069" y="-50226"/>
                  <a:pt x="841025" y="38385"/>
                  <a:pt x="1084623" y="0"/>
                </a:cubicBezTo>
                <a:cubicBezTo>
                  <a:pt x="1328221" y="-38385"/>
                  <a:pt x="1396538" y="44123"/>
                  <a:pt x="1578126" y="0"/>
                </a:cubicBezTo>
                <a:cubicBezTo>
                  <a:pt x="1759714" y="-44123"/>
                  <a:pt x="1840047" y="40726"/>
                  <a:pt x="1974013" y="0"/>
                </a:cubicBezTo>
                <a:cubicBezTo>
                  <a:pt x="2107979" y="-40726"/>
                  <a:pt x="2334955" y="5551"/>
                  <a:pt x="2467517" y="0"/>
                </a:cubicBezTo>
                <a:cubicBezTo>
                  <a:pt x="2600079" y="-5551"/>
                  <a:pt x="2877917" y="43738"/>
                  <a:pt x="3009828" y="0"/>
                </a:cubicBezTo>
                <a:cubicBezTo>
                  <a:pt x="3141739" y="-43738"/>
                  <a:pt x="3361376" y="14089"/>
                  <a:pt x="3454523" y="0"/>
                </a:cubicBezTo>
                <a:cubicBezTo>
                  <a:pt x="3547670" y="-14089"/>
                  <a:pt x="3686539" y="43461"/>
                  <a:pt x="3899218" y="0"/>
                </a:cubicBezTo>
                <a:cubicBezTo>
                  <a:pt x="4111898" y="-43461"/>
                  <a:pt x="4682982" y="55898"/>
                  <a:pt x="4880802" y="0"/>
                </a:cubicBezTo>
                <a:cubicBezTo>
                  <a:pt x="4925502" y="147644"/>
                  <a:pt x="4863341" y="270215"/>
                  <a:pt x="4880802" y="468000"/>
                </a:cubicBezTo>
                <a:cubicBezTo>
                  <a:pt x="4898263" y="665785"/>
                  <a:pt x="4876488" y="820693"/>
                  <a:pt x="4880802" y="954000"/>
                </a:cubicBezTo>
                <a:cubicBezTo>
                  <a:pt x="4885116" y="1087307"/>
                  <a:pt x="4862714" y="1187800"/>
                  <a:pt x="4880802" y="1386000"/>
                </a:cubicBezTo>
                <a:cubicBezTo>
                  <a:pt x="4898890" y="1584200"/>
                  <a:pt x="4833387" y="1678337"/>
                  <a:pt x="4880802" y="1800000"/>
                </a:cubicBezTo>
                <a:cubicBezTo>
                  <a:pt x="4729662" y="1825956"/>
                  <a:pt x="4577895" y="1796482"/>
                  <a:pt x="4338491" y="1800000"/>
                </a:cubicBezTo>
                <a:cubicBezTo>
                  <a:pt x="4099087" y="1803518"/>
                  <a:pt x="4061435" y="1760955"/>
                  <a:pt x="3893795" y="1800000"/>
                </a:cubicBezTo>
                <a:cubicBezTo>
                  <a:pt x="3726155" y="1839045"/>
                  <a:pt x="3601108" y="1764497"/>
                  <a:pt x="3400292" y="1800000"/>
                </a:cubicBezTo>
                <a:cubicBezTo>
                  <a:pt x="3199476" y="1835503"/>
                  <a:pt x="2969740" y="1779216"/>
                  <a:pt x="2760365" y="1800000"/>
                </a:cubicBezTo>
                <a:cubicBezTo>
                  <a:pt x="2550990" y="1820784"/>
                  <a:pt x="2366122" y="1791658"/>
                  <a:pt x="2120437" y="1800000"/>
                </a:cubicBezTo>
                <a:cubicBezTo>
                  <a:pt x="1874752" y="1808342"/>
                  <a:pt x="1693975" y="1749435"/>
                  <a:pt x="1529318" y="1800000"/>
                </a:cubicBezTo>
                <a:cubicBezTo>
                  <a:pt x="1364661" y="1850565"/>
                  <a:pt x="1177600" y="1750749"/>
                  <a:pt x="1035815" y="1800000"/>
                </a:cubicBezTo>
                <a:cubicBezTo>
                  <a:pt x="894030" y="1849251"/>
                  <a:pt x="211746" y="1751362"/>
                  <a:pt x="0" y="1800000"/>
                </a:cubicBezTo>
                <a:cubicBezTo>
                  <a:pt x="-24694" y="1566795"/>
                  <a:pt x="19184" y="1457306"/>
                  <a:pt x="0" y="1332000"/>
                </a:cubicBezTo>
                <a:cubicBezTo>
                  <a:pt x="-19184" y="1206694"/>
                  <a:pt x="25081" y="1095749"/>
                  <a:pt x="0" y="900000"/>
                </a:cubicBezTo>
                <a:cubicBezTo>
                  <a:pt x="-25081" y="704251"/>
                  <a:pt x="38876" y="691663"/>
                  <a:pt x="0" y="486000"/>
                </a:cubicBezTo>
                <a:cubicBezTo>
                  <a:pt x="-38876" y="280337"/>
                  <a:pt x="5643" y="170845"/>
                  <a:pt x="0" y="0"/>
                </a:cubicBezTo>
                <a:close/>
              </a:path>
              <a:path w="4880802" h="1800000" stroke="0" extrusionOk="0">
                <a:moveTo>
                  <a:pt x="0" y="0"/>
                </a:moveTo>
                <a:cubicBezTo>
                  <a:pt x="238146" y="-22513"/>
                  <a:pt x="315283" y="35316"/>
                  <a:pt x="493503" y="0"/>
                </a:cubicBezTo>
                <a:cubicBezTo>
                  <a:pt x="671723" y="-35316"/>
                  <a:pt x="889379" y="16025"/>
                  <a:pt x="1084623" y="0"/>
                </a:cubicBezTo>
                <a:cubicBezTo>
                  <a:pt x="1279867" y="-16025"/>
                  <a:pt x="1353966" y="51696"/>
                  <a:pt x="1529318" y="0"/>
                </a:cubicBezTo>
                <a:cubicBezTo>
                  <a:pt x="1704670" y="-51696"/>
                  <a:pt x="1958643" y="40516"/>
                  <a:pt x="2120437" y="0"/>
                </a:cubicBezTo>
                <a:cubicBezTo>
                  <a:pt x="2282231" y="-40516"/>
                  <a:pt x="2480571" y="50300"/>
                  <a:pt x="2662749" y="0"/>
                </a:cubicBezTo>
                <a:cubicBezTo>
                  <a:pt x="2844927" y="-50300"/>
                  <a:pt x="2895314" y="33730"/>
                  <a:pt x="3107444" y="0"/>
                </a:cubicBezTo>
                <a:cubicBezTo>
                  <a:pt x="3319575" y="-33730"/>
                  <a:pt x="3608869" y="22596"/>
                  <a:pt x="3747371" y="0"/>
                </a:cubicBezTo>
                <a:cubicBezTo>
                  <a:pt x="3885873" y="-22596"/>
                  <a:pt x="4146560" y="33067"/>
                  <a:pt x="4289683" y="0"/>
                </a:cubicBezTo>
                <a:cubicBezTo>
                  <a:pt x="4432806" y="-33067"/>
                  <a:pt x="4730027" y="32185"/>
                  <a:pt x="4880802" y="0"/>
                </a:cubicBezTo>
                <a:cubicBezTo>
                  <a:pt x="4896468" y="144983"/>
                  <a:pt x="4839140" y="311365"/>
                  <a:pt x="4880802" y="396000"/>
                </a:cubicBezTo>
                <a:cubicBezTo>
                  <a:pt x="4922464" y="480635"/>
                  <a:pt x="4826734" y="675283"/>
                  <a:pt x="4880802" y="864000"/>
                </a:cubicBezTo>
                <a:cubicBezTo>
                  <a:pt x="4934870" y="1052717"/>
                  <a:pt x="4829009" y="1180489"/>
                  <a:pt x="4880802" y="1350000"/>
                </a:cubicBezTo>
                <a:cubicBezTo>
                  <a:pt x="4932595" y="1519511"/>
                  <a:pt x="4843285" y="1698540"/>
                  <a:pt x="4880802" y="1800000"/>
                </a:cubicBezTo>
                <a:cubicBezTo>
                  <a:pt x="4743363" y="1826028"/>
                  <a:pt x="4617000" y="1781275"/>
                  <a:pt x="4484915" y="1800000"/>
                </a:cubicBezTo>
                <a:cubicBezTo>
                  <a:pt x="4352830" y="1818725"/>
                  <a:pt x="4057868" y="1740133"/>
                  <a:pt x="3942603" y="1800000"/>
                </a:cubicBezTo>
                <a:cubicBezTo>
                  <a:pt x="3827338" y="1859867"/>
                  <a:pt x="3685925" y="1753577"/>
                  <a:pt x="3497908" y="1800000"/>
                </a:cubicBezTo>
                <a:cubicBezTo>
                  <a:pt x="3309892" y="1846423"/>
                  <a:pt x="3132819" y="1766427"/>
                  <a:pt x="2955597" y="1800000"/>
                </a:cubicBezTo>
                <a:cubicBezTo>
                  <a:pt x="2778375" y="1833573"/>
                  <a:pt x="2633519" y="1783708"/>
                  <a:pt x="2462093" y="1800000"/>
                </a:cubicBezTo>
                <a:cubicBezTo>
                  <a:pt x="2290667" y="1816292"/>
                  <a:pt x="2171039" y="1754836"/>
                  <a:pt x="1919782" y="1800000"/>
                </a:cubicBezTo>
                <a:cubicBezTo>
                  <a:pt x="1668525" y="1845164"/>
                  <a:pt x="1544819" y="1740608"/>
                  <a:pt x="1328663" y="1800000"/>
                </a:cubicBezTo>
                <a:cubicBezTo>
                  <a:pt x="1112507" y="1859392"/>
                  <a:pt x="831516" y="1784798"/>
                  <a:pt x="688735" y="1800000"/>
                </a:cubicBezTo>
                <a:cubicBezTo>
                  <a:pt x="545954" y="1815202"/>
                  <a:pt x="208877" y="1739851"/>
                  <a:pt x="0" y="1800000"/>
                </a:cubicBezTo>
                <a:cubicBezTo>
                  <a:pt x="-13648" y="1713380"/>
                  <a:pt x="13807" y="1579581"/>
                  <a:pt x="0" y="1386000"/>
                </a:cubicBezTo>
                <a:cubicBezTo>
                  <a:pt x="-13807" y="1192419"/>
                  <a:pt x="19272" y="1053586"/>
                  <a:pt x="0" y="954000"/>
                </a:cubicBezTo>
                <a:cubicBezTo>
                  <a:pt x="-19272" y="854414"/>
                  <a:pt x="51699" y="613174"/>
                  <a:pt x="0" y="504000"/>
                </a:cubicBezTo>
                <a:cubicBezTo>
                  <a:pt x="-51699" y="394826"/>
                  <a:pt x="8936" y="192647"/>
                  <a:pt x="0" y="0"/>
                </a:cubicBezTo>
                <a:close/>
              </a:path>
            </a:pathLst>
          </a:custGeom>
          <a:ln w="38100">
            <a:solidFill>
              <a:schemeClr val="bg1">
                <a:alpha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33006299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</p:pic>
      <p:sp>
        <p:nvSpPr>
          <p:cNvPr id="26" name="Arco 25">
            <a:extLst>
              <a:ext uri="{FF2B5EF4-FFF2-40B4-BE49-F238E27FC236}">
                <a16:creationId xmlns:a16="http://schemas.microsoft.com/office/drawing/2014/main" id="{6519B71F-BB01-98E5-DB7F-D49EB94C48BB}"/>
              </a:ext>
            </a:extLst>
          </p:cNvPr>
          <p:cNvSpPr/>
          <p:nvPr/>
        </p:nvSpPr>
        <p:spPr>
          <a:xfrm>
            <a:off x="2814500" y="3488718"/>
            <a:ext cx="1620000" cy="967607"/>
          </a:xfrm>
          <a:prstGeom prst="arc">
            <a:avLst>
              <a:gd name="adj1" fmla="val 10850680"/>
              <a:gd name="adj2" fmla="val 19847094"/>
            </a:avLst>
          </a:prstGeom>
          <a:ln w="190500" cap="rnd">
            <a:solidFill>
              <a:srgbClr val="003399">
                <a:alpha val="95686"/>
              </a:srgbClr>
            </a:solidFill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EFEB34-F0B7-93F8-C1FD-66878C481E08}"/>
              </a:ext>
            </a:extLst>
          </p:cNvPr>
          <p:cNvSpPr txBox="1"/>
          <p:nvPr/>
        </p:nvSpPr>
        <p:spPr>
          <a:xfrm>
            <a:off x="3320408" y="4433175"/>
            <a:ext cx="2721707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/>
              <a:t>Ingreso</a:t>
            </a:r>
          </a:p>
          <a:p>
            <a:pPr>
              <a:lnSpc>
                <a:spcPct val="150000"/>
              </a:lnSpc>
            </a:pPr>
            <a:r>
              <a:rPr lang="es-AR" b="1" dirty="0"/>
              <a:t>(Petróleo Negro)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Petróleo 9000 m3/d</a:t>
            </a:r>
          </a:p>
          <a:p>
            <a:pPr>
              <a:lnSpc>
                <a:spcPct val="150000"/>
              </a:lnSpc>
            </a:pPr>
            <a:r>
              <a:rPr lang="es-AR" b="1" dirty="0"/>
              <a:t>37°API, WC 35%, GOR 100</a:t>
            </a:r>
          </a:p>
          <a:p>
            <a:pPr>
              <a:lnSpc>
                <a:spcPct val="150000"/>
              </a:lnSpc>
            </a:pPr>
            <a:r>
              <a:rPr lang="es-AR" b="1" dirty="0"/>
              <a:t>3 a 4 kg/cm2g @ 20 a 40°C</a:t>
            </a: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A41E84ED-09B7-29A7-8E31-E36F1E28F6E1}"/>
              </a:ext>
            </a:extLst>
          </p:cNvPr>
          <p:cNvSpPr/>
          <p:nvPr/>
        </p:nvSpPr>
        <p:spPr>
          <a:xfrm>
            <a:off x="6649533" y="2235560"/>
            <a:ext cx="3240000" cy="1620000"/>
          </a:xfrm>
          <a:prstGeom prst="arc">
            <a:avLst>
              <a:gd name="adj1" fmla="val 11019372"/>
              <a:gd name="adj2" fmla="val 17473180"/>
            </a:avLst>
          </a:prstGeom>
          <a:ln w="190500" cap="rnd">
            <a:solidFill>
              <a:srgbClr val="FFC000">
                <a:alpha val="96000"/>
              </a:srgbClr>
            </a:solidFill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2CDD714B-A276-4DDF-3E98-CF6657F51FD9}"/>
              </a:ext>
            </a:extLst>
          </p:cNvPr>
          <p:cNvSpPr/>
          <p:nvPr/>
        </p:nvSpPr>
        <p:spPr>
          <a:xfrm flipV="1">
            <a:off x="6649533" y="3346923"/>
            <a:ext cx="3240000" cy="1620000"/>
          </a:xfrm>
          <a:prstGeom prst="arc">
            <a:avLst>
              <a:gd name="adj1" fmla="val 11019372"/>
              <a:gd name="adj2" fmla="val 17473180"/>
            </a:avLst>
          </a:prstGeom>
          <a:ln w="190500" cap="rnd">
            <a:solidFill>
              <a:srgbClr val="00B050">
                <a:alpha val="96000"/>
              </a:srgbClr>
            </a:solidFill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9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Destinos Posibles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-Mirando con Más Detalle -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337DF88-E783-F9EA-D255-45D04A57A4AB}"/>
              </a:ext>
            </a:extLst>
          </p:cNvPr>
          <p:cNvSpPr/>
          <p:nvPr/>
        </p:nvSpPr>
        <p:spPr>
          <a:xfrm>
            <a:off x="695788" y="2713990"/>
            <a:ext cx="1440000" cy="1440000"/>
          </a:xfrm>
          <a:prstGeom prst="roundRect">
            <a:avLst>
              <a:gd name="adj" fmla="val 6084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6C5E0CC-C0F3-B0FF-CD80-2825D3725AE7}"/>
              </a:ext>
            </a:extLst>
          </p:cNvPr>
          <p:cNvSpPr/>
          <p:nvPr/>
        </p:nvSpPr>
        <p:spPr>
          <a:xfrm>
            <a:off x="695788" y="4153990"/>
            <a:ext cx="1440000" cy="1800000"/>
          </a:xfrm>
          <a:prstGeom prst="roundRect">
            <a:avLst>
              <a:gd name="adj" fmla="val 6084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Petróleo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9A3E6B0B-D09A-6EAE-0927-95E1CBF3FD45}"/>
              </a:ext>
            </a:extLst>
          </p:cNvPr>
          <p:cNvSpPr/>
          <p:nvPr/>
        </p:nvSpPr>
        <p:spPr>
          <a:xfrm>
            <a:off x="4064298" y="2150072"/>
            <a:ext cx="2340000" cy="2556000"/>
          </a:xfrm>
          <a:prstGeom prst="roundRect">
            <a:avLst>
              <a:gd name="adj" fmla="val 6084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Sistema Transporte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Res 259/08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(En Especificación)</a:t>
            </a:r>
          </a:p>
          <a:p>
            <a:endParaRPr lang="es-AR" sz="1400" b="1" dirty="0">
              <a:solidFill>
                <a:schemeClr val="tx1"/>
              </a:solidFill>
            </a:endParaRPr>
          </a:p>
          <a:p>
            <a:r>
              <a:rPr lang="es-AR" sz="1400" b="1" dirty="0">
                <a:solidFill>
                  <a:schemeClr val="tx1"/>
                </a:solidFill>
              </a:rPr>
              <a:t>H2O: 65 mg/Sm3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HC: -4 a 5500 kPa(a)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PCS: 8850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          a 10200 kcal/Sm3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IW: 11300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          a 12470 kcal/Sm3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…</a:t>
            </a:r>
          </a:p>
          <a:p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6DF93EBE-8337-BF01-1554-1638B921BE75}"/>
              </a:ext>
            </a:extLst>
          </p:cNvPr>
          <p:cNvSpPr/>
          <p:nvPr/>
        </p:nvSpPr>
        <p:spPr>
          <a:xfrm>
            <a:off x="4064298" y="5422687"/>
            <a:ext cx="2700000" cy="1260000"/>
          </a:xfrm>
          <a:prstGeom prst="roundRect">
            <a:avLst>
              <a:gd name="adj" fmla="val 6084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Sistema de Transporte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Res 44/91 – En Especificación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BS&amp;W: 1%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Sales: 100 g/m3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TVR: 15 </a:t>
            </a:r>
            <a:r>
              <a:rPr lang="es-AR" sz="1400" b="1" dirty="0" err="1">
                <a:solidFill>
                  <a:schemeClr val="tx1"/>
                </a:solidFill>
              </a:rPr>
              <a:t>psia</a:t>
            </a:r>
            <a:r>
              <a:rPr lang="es-AR" sz="1400" b="1" dirty="0">
                <a:solidFill>
                  <a:schemeClr val="tx1"/>
                </a:solidFill>
              </a:rPr>
              <a:t> @ 100 F</a:t>
            </a:r>
          </a:p>
          <a:p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61" name="Onda 60">
            <a:extLst>
              <a:ext uri="{FF2B5EF4-FFF2-40B4-BE49-F238E27FC236}">
                <a16:creationId xmlns:a16="http://schemas.microsoft.com/office/drawing/2014/main" id="{12EA6073-EF0D-68C4-0F3A-3E859D992ACE}"/>
              </a:ext>
            </a:extLst>
          </p:cNvPr>
          <p:cNvSpPr/>
          <p:nvPr/>
        </p:nvSpPr>
        <p:spPr>
          <a:xfrm rot="5400000">
            <a:off x="6322150" y="-640444"/>
            <a:ext cx="360000" cy="4885851"/>
          </a:xfrm>
          <a:prstGeom prst="wave">
            <a:avLst>
              <a:gd name="adj1" fmla="val 851"/>
              <a:gd name="adj2" fmla="val 0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Gasoducto </a:t>
            </a:r>
          </a:p>
        </p:txBody>
      </p:sp>
      <p:sp>
        <p:nvSpPr>
          <p:cNvPr id="63" name="Onda 62">
            <a:extLst>
              <a:ext uri="{FF2B5EF4-FFF2-40B4-BE49-F238E27FC236}">
                <a16:creationId xmlns:a16="http://schemas.microsoft.com/office/drawing/2014/main" id="{0E51E7F0-3A81-A5AC-C3C9-03307AAC9079}"/>
              </a:ext>
            </a:extLst>
          </p:cNvPr>
          <p:cNvSpPr/>
          <p:nvPr/>
        </p:nvSpPr>
        <p:spPr>
          <a:xfrm rot="5400000">
            <a:off x="5229225" y="3714378"/>
            <a:ext cx="360000" cy="2700001"/>
          </a:xfrm>
          <a:prstGeom prst="wave">
            <a:avLst>
              <a:gd name="adj1" fmla="val 679"/>
              <a:gd name="adj2" fmla="val 0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Oleoducto</a:t>
            </a: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DA09DBC5-5CA2-8885-47A9-E34960148E4B}"/>
              </a:ext>
            </a:extLst>
          </p:cNvPr>
          <p:cNvSpPr/>
          <p:nvPr/>
        </p:nvSpPr>
        <p:spPr>
          <a:xfrm>
            <a:off x="6610149" y="2150072"/>
            <a:ext cx="2340000" cy="2556000"/>
          </a:xfrm>
          <a:prstGeom prst="roundRect">
            <a:avLst>
              <a:gd name="adj" fmla="val 6084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Sistema de Transporte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Res 259/08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(Flexibilizada)</a:t>
            </a:r>
          </a:p>
          <a:p>
            <a:endParaRPr lang="es-AR" sz="1400" b="1" dirty="0">
              <a:solidFill>
                <a:schemeClr val="tx1"/>
              </a:solidFill>
            </a:endParaRPr>
          </a:p>
          <a:p>
            <a:r>
              <a:rPr lang="es-AR" sz="1400" b="1" dirty="0">
                <a:solidFill>
                  <a:schemeClr val="tx1"/>
                </a:solidFill>
              </a:rPr>
              <a:t>H2O: 65 mg/Sm3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HC: Sin Líquidos Libres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PCS: ---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IW: 11300 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          a 12470 kcal/Sm3</a:t>
            </a:r>
          </a:p>
          <a:p>
            <a:endParaRPr lang="es-AR" sz="1400" b="1" dirty="0">
              <a:solidFill>
                <a:schemeClr val="tx1"/>
              </a:solidFill>
            </a:endParaRPr>
          </a:p>
          <a:p>
            <a:r>
              <a:rPr lang="es-AR" sz="1400" b="1" dirty="0">
                <a:solidFill>
                  <a:schemeClr val="tx1"/>
                </a:solidFill>
              </a:rPr>
              <a:t>…</a:t>
            </a:r>
          </a:p>
          <a:p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4343E5D6-894A-A082-0A38-C6D9038747B8}"/>
              </a:ext>
            </a:extLst>
          </p:cNvPr>
          <p:cNvSpPr/>
          <p:nvPr/>
        </p:nvSpPr>
        <p:spPr>
          <a:xfrm>
            <a:off x="9156000" y="2151928"/>
            <a:ext cx="2340000" cy="2554144"/>
          </a:xfrm>
          <a:prstGeom prst="roundRect">
            <a:avLst>
              <a:gd name="adj" fmla="val 6084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A Terceros</a:t>
            </a:r>
          </a:p>
          <a:p>
            <a:pPr algn="ctr"/>
            <a:endParaRPr lang="es-AR" sz="1600" b="1" dirty="0">
              <a:solidFill>
                <a:schemeClr val="tx1"/>
              </a:solidFill>
            </a:endParaRP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(”Off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”)</a:t>
            </a:r>
          </a:p>
          <a:p>
            <a:endParaRPr lang="es-AR" sz="1400" b="1" dirty="0">
              <a:solidFill>
                <a:schemeClr val="tx1"/>
              </a:solidFill>
            </a:endParaRPr>
          </a:p>
          <a:p>
            <a:r>
              <a:rPr lang="es-AR" sz="1400" b="1" dirty="0">
                <a:solidFill>
                  <a:schemeClr val="tx1"/>
                </a:solidFill>
              </a:rPr>
              <a:t>H2O: 65 mg/Sm3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HC: ---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PCS: ---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IW: ---</a:t>
            </a:r>
          </a:p>
          <a:p>
            <a:endParaRPr lang="es-AR" sz="1400" b="1" dirty="0">
              <a:solidFill>
                <a:schemeClr val="tx1"/>
              </a:solidFill>
            </a:endParaRPr>
          </a:p>
        </p:txBody>
      </p: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B43DC1F7-7A9C-ED2C-15FD-9F8B8BB466B6}"/>
              </a:ext>
            </a:extLst>
          </p:cNvPr>
          <p:cNvCxnSpPr>
            <a:cxnSpLocks/>
          </p:cNvCxnSpPr>
          <p:nvPr/>
        </p:nvCxnSpPr>
        <p:spPr>
          <a:xfrm flipV="1">
            <a:off x="2433693" y="1777990"/>
            <a:ext cx="1440000" cy="1440000"/>
          </a:xfrm>
          <a:prstGeom prst="bentConnector3">
            <a:avLst>
              <a:gd name="adj1" fmla="val 50000"/>
            </a:avLst>
          </a:prstGeom>
          <a:ln w="190500" cap="rnd">
            <a:solidFill>
              <a:srgbClr val="FFC000">
                <a:alpha val="96000"/>
              </a:srgbClr>
            </a:solidFill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: angular 74">
            <a:extLst>
              <a:ext uri="{FF2B5EF4-FFF2-40B4-BE49-F238E27FC236}">
                <a16:creationId xmlns:a16="http://schemas.microsoft.com/office/drawing/2014/main" id="{6A5B0F3B-D767-1F40-BC43-8090820903E0}"/>
              </a:ext>
            </a:extLst>
          </p:cNvPr>
          <p:cNvCxnSpPr>
            <a:cxnSpLocks/>
          </p:cNvCxnSpPr>
          <p:nvPr/>
        </p:nvCxnSpPr>
        <p:spPr>
          <a:xfrm>
            <a:off x="2433693" y="4596235"/>
            <a:ext cx="1440000" cy="432000"/>
          </a:xfrm>
          <a:prstGeom prst="bentConnector3">
            <a:avLst>
              <a:gd name="adj1" fmla="val 50000"/>
            </a:avLst>
          </a:prstGeom>
          <a:ln w="190500" cap="rnd">
            <a:solidFill>
              <a:srgbClr val="00B050">
                <a:alpha val="96000"/>
              </a:srgbClr>
            </a:solidFill>
            <a:round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53941012-71B9-730E-2385-2BFE40CEE1DF}"/>
              </a:ext>
            </a:extLst>
          </p:cNvPr>
          <p:cNvSpPr txBox="1"/>
          <p:nvPr/>
        </p:nvSpPr>
        <p:spPr>
          <a:xfrm>
            <a:off x="316207" y="1649318"/>
            <a:ext cx="24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Un Producto Transportable y Comercializable implica requisitos de Especificación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23C7579-B91A-011E-D75E-CAA5DEC9EB52}"/>
              </a:ext>
            </a:extLst>
          </p:cNvPr>
          <p:cNvSpPr/>
          <p:nvPr/>
        </p:nvSpPr>
        <p:spPr>
          <a:xfrm>
            <a:off x="6982970" y="5422687"/>
            <a:ext cx="2700000" cy="1260000"/>
          </a:xfrm>
          <a:prstGeom prst="roundRect">
            <a:avLst>
              <a:gd name="adj" fmla="val 6084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A Terceros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“Off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”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BS&amp;W: ---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Sales: ---</a:t>
            </a:r>
          </a:p>
          <a:p>
            <a:r>
              <a:rPr lang="es-AR" sz="1400" b="1" dirty="0">
                <a:solidFill>
                  <a:schemeClr val="tx1"/>
                </a:solidFill>
              </a:rPr>
              <a:t>TVR: ---</a:t>
            </a:r>
          </a:p>
          <a:p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A4E2D22A-3681-CC7D-9256-22D95B244252}"/>
              </a:ext>
            </a:extLst>
          </p:cNvPr>
          <p:cNvSpPr/>
          <p:nvPr/>
        </p:nvSpPr>
        <p:spPr>
          <a:xfrm rot="5400000">
            <a:off x="10146000" y="632483"/>
            <a:ext cx="360000" cy="2340000"/>
          </a:xfrm>
          <a:prstGeom prst="wave">
            <a:avLst>
              <a:gd name="adj1" fmla="val 1998"/>
              <a:gd name="adj2" fmla="val 0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Gasoducto (?)</a:t>
            </a:r>
          </a:p>
        </p:txBody>
      </p:sp>
      <p:sp>
        <p:nvSpPr>
          <p:cNvPr id="5" name="Onda 4">
            <a:extLst>
              <a:ext uri="{FF2B5EF4-FFF2-40B4-BE49-F238E27FC236}">
                <a16:creationId xmlns:a16="http://schemas.microsoft.com/office/drawing/2014/main" id="{704D25F8-9A5A-BA16-7116-46322C74B467}"/>
              </a:ext>
            </a:extLst>
          </p:cNvPr>
          <p:cNvSpPr/>
          <p:nvPr/>
        </p:nvSpPr>
        <p:spPr>
          <a:xfrm rot="5400000">
            <a:off x="8152969" y="3714379"/>
            <a:ext cx="360000" cy="2700001"/>
          </a:xfrm>
          <a:prstGeom prst="wave">
            <a:avLst>
              <a:gd name="adj1" fmla="val 679"/>
              <a:gd name="adj2" fmla="val 0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Poliducto (?)</a:t>
            </a:r>
          </a:p>
        </p:txBody>
      </p:sp>
    </p:spTree>
    <p:extLst>
      <p:ext uri="{BB962C8B-B14F-4D97-AF65-F5344CB8AC3E}">
        <p14:creationId xmlns:p14="http://schemas.microsoft.com/office/powerpoint/2010/main" val="117478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Hidrocarburos Derivados del Gas Asociado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Transporte y Comercialización -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FBA46-0672-4501-005C-5923F2DB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4" b="89952" l="242" r="89952">
                        <a14:foregroundMark x1="67433" y1="51816" x2="67433" y2="51816"/>
                        <a14:foregroundMark x1="65860" y1="52542" x2="65860" y2="52542"/>
                        <a14:foregroundMark x1="50121" y1="58475" x2="50121" y2="58475"/>
                        <a14:foregroundMark x1="7385" y1="57385" x2="7385" y2="57385"/>
                        <a14:foregroundMark x1="1695" y1="58232" x2="1695" y2="58232"/>
                        <a14:foregroundMark x1="3753" y1="58475" x2="3753" y2="58475"/>
                        <a14:foregroundMark x1="50242" y1="46247" x2="50242" y2="46247"/>
                        <a14:foregroundMark x1="40194" y1="42010" x2="40194" y2="42010"/>
                        <a14:foregroundMark x1="38015" y1="30266" x2="38015" y2="30266"/>
                        <a14:foregroundMark x1="31961" y1="22155" x2="31961" y2="22155"/>
                        <a14:foregroundMark x1="29903" y1="26877" x2="29903" y2="26877"/>
                        <a14:foregroundMark x1="50605" y1="64649" x2="50605" y2="64649"/>
                        <a14:foregroundMark x1="46489" y1="76392" x2="46489" y2="76392"/>
                        <a14:foregroundMark x1="48184" y1="29298" x2="48184" y2="29298"/>
                        <a14:foregroundMark x1="78329" y1="53390" x2="78329" y2="53390"/>
                        <a14:foregroundMark x1="68039" y1="51574" x2="68039" y2="51574"/>
                        <a14:foregroundMark x1="65738" y1="52058" x2="65738" y2="52058"/>
                        <a14:foregroundMark x1="847" y1="53148" x2="847" y2="53148"/>
                        <a14:foregroundMark x1="726" y1="53753" x2="726" y2="53753"/>
                        <a14:foregroundMark x1="242" y1="47094" x2="242" y2="47094"/>
                        <a14:foregroundMark x1="2421" y1="36441" x2="2421" y2="36441"/>
                        <a14:foregroundMark x1="4358" y1="36925" x2="4358" y2="36925"/>
                        <a14:foregroundMark x1="6538" y1="37167" x2="6538" y2="37167"/>
                        <a14:foregroundMark x1="8354" y1="36925" x2="8354" y2="36925"/>
                        <a14:foregroundMark x1="14770" y1="37530" x2="14770" y2="37530"/>
                        <a14:foregroundMark x1="24939" y1="31356" x2="24334" y2="31356"/>
                        <a14:foregroundMark x1="16949" y1="31840" x2="16949" y2="31840"/>
                        <a14:foregroundMark x1="8232" y1="31961" x2="8232" y2="31961"/>
                        <a14:foregroundMark x1="4116" y1="31961" x2="4116" y2="31961"/>
                        <a14:foregroundMark x1="26998" y1="37530" x2="26998" y2="37530"/>
                        <a14:foregroundMark x1="10169" y1="53511" x2="10169" y2="53511"/>
                        <a14:foregroundMark x1="14286" y1="53511" x2="18160" y2="53511"/>
                        <a14:foregroundMark x1="18886" y1="52663" x2="18886" y2="52663"/>
                        <a14:foregroundMark x1="19613" y1="52663" x2="19613" y2="52663"/>
                        <a14:foregroundMark x1="22155" y1="52542" x2="22155" y2="52542"/>
                        <a14:foregroundMark x1="24576" y1="52542" x2="24576" y2="52542"/>
                        <a14:foregroundMark x1="26755" y1="62712" x2="26755" y2="62712"/>
                        <a14:foregroundMark x1="30266" y1="63196" x2="30266" y2="63196"/>
                        <a14:foregroundMark x1="32930" y1="63196" x2="32930" y2="63196"/>
                        <a14:foregroundMark x1="28814" y1="68281" x2="28814" y2="68281"/>
                        <a14:foregroundMark x1="23366" y1="67676" x2="23366" y2="67676"/>
                        <a14:foregroundMark x1="17312" y1="68644" x2="17312" y2="68644"/>
                        <a14:foregroundMark x1="25303" y1="62954" x2="25303" y2="62954"/>
                        <a14:foregroundMark x1="44189" y1="30145" x2="44189" y2="30145"/>
                        <a14:foregroundMark x1="36199" y1="31114" x2="36199" y2="31114"/>
                        <a14:foregroundMark x1="22760" y1="31356" x2="22760" y2="31356"/>
                        <a14:foregroundMark x1="22760" y1="31356" x2="22760" y2="31356"/>
                        <a14:foregroundMark x1="24092" y1="36683" x2="24092" y2="36683"/>
                        <a14:foregroundMark x1="23971" y1="36925" x2="23971" y2="36925"/>
                        <a14:backgroundMark x1="79903" y1="35835" x2="79903" y2="35835"/>
                        <a14:backgroundMark x1="47094" y1="61017" x2="47094" y2="61017"/>
                        <a14:backgroundMark x1="69855" y1="41404" x2="69855" y2="41404"/>
                        <a14:backgroundMark x1="74334" y1="40073" x2="74334" y2="40073"/>
                        <a14:backgroundMark x1="74334" y1="40073" x2="74334" y2="40073"/>
                        <a14:backgroundMark x1="67433" y1="25787" x2="77240" y2="34625"/>
                        <a14:backgroundMark x1="62107" y1="23487" x2="80387" y2="39709"/>
                        <a14:backgroundMark x1="66465" y1="36683" x2="78329" y2="24334"/>
                        <a14:backgroundMark x1="70702" y1="21550" x2="82082" y2="27361"/>
                        <a14:backgroundMark x1="82082" y1="27361" x2="79540" y2="30751"/>
                        <a14:backgroundMark x1="42857" y1="50121" x2="42857" y2="50121"/>
                        <a14:backgroundMark x1="40315" y1="50121" x2="40315" y2="50121"/>
                        <a14:backgroundMark x1="36804" y1="50121" x2="36804" y2="50121"/>
                        <a14:backgroundMark x1="31598" y1="50121" x2="31598" y2="50121"/>
                        <a14:backgroundMark x1="26392" y1="50121" x2="26392" y2="50121"/>
                        <a14:backgroundMark x1="21065" y1="50121" x2="21065" y2="50121"/>
                        <a14:backgroundMark x1="14891" y1="50121" x2="14891" y2="50121"/>
                        <a14:backgroundMark x1="8111" y1="50121" x2="8111" y2="50121"/>
                      </a14:backgroundRemoval>
                    </a14:imgEffect>
                    <a14:imgEffect>
                      <a14:colorTemperature colorTemp="6100"/>
                    </a14:imgEffect>
                    <a14:imgEffect>
                      <a14:saturation sat="92000"/>
                    </a14:imgEffect>
                  </a14:imgLayer>
                </a14:imgProps>
              </a:ext>
            </a:extLst>
          </a:blip>
          <a:srcRect l="10333" t="16437" r="14027" b="16594"/>
          <a:stretch/>
        </p:blipFill>
        <p:spPr>
          <a:xfrm>
            <a:off x="5852237" y="2185504"/>
            <a:ext cx="2456037" cy="324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701804-F067-1CF7-2063-4017CEB65481}"/>
              </a:ext>
            </a:extLst>
          </p:cNvPr>
          <p:cNvSpPr txBox="1"/>
          <p:nvPr/>
        </p:nvSpPr>
        <p:spPr>
          <a:xfrm>
            <a:off x="8474934" y="2073635"/>
            <a:ext cx="2727863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Gas Natural (C1-C4)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    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Etano (C2)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         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Propano (C3)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           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Butano (C4)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           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LPG (C3+C4)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         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Condensados (C3+)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   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Gasolina Natural (C5+)</a:t>
            </a:r>
          </a:p>
          <a:p>
            <a:pPr>
              <a:lnSpc>
                <a:spcPct val="150000"/>
              </a:lnSpc>
            </a:pPr>
            <a:r>
              <a:rPr lang="es-AR" b="1" dirty="0"/>
              <a:t> </a:t>
            </a:r>
            <a:r>
              <a:rPr lang="es-AR" b="1" dirty="0">
                <a:sym typeface="Wingdings 3" panose="05040102010807070707" pitchFamily="18" charset="2"/>
              </a:rPr>
              <a:t>▪ </a:t>
            </a:r>
            <a:r>
              <a:rPr lang="es-AR" b="1" dirty="0"/>
              <a:t>Petróleo</a:t>
            </a:r>
          </a:p>
          <a:p>
            <a:pPr>
              <a:lnSpc>
                <a:spcPct val="150000"/>
              </a:lnSpc>
            </a:pPr>
            <a:r>
              <a:rPr lang="es-AR" b="1" dirty="0"/>
              <a:t>…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BF1931E-BDBB-A4BB-F1F1-FA5B42E5E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15888"/>
              </p:ext>
            </p:extLst>
          </p:nvPr>
        </p:nvGraphicFramePr>
        <p:xfrm>
          <a:off x="3294743" y="1942775"/>
          <a:ext cx="2160000" cy="4284000"/>
        </p:xfrm>
        <a:graphic>
          <a:graphicData uri="http://schemas.openxmlformats.org/drawingml/2006/table">
            <a:tbl>
              <a:tblPr lastRow="1" bandRow="1">
                <a:tableStyleId>{B301B821-A1FF-4177-AEE7-76D212191A09}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5488" algn="l"/>
                        </a:tabLst>
                        <a:defRPr/>
                      </a:pPr>
                      <a:r>
                        <a:rPr lang="es-A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Gas Asociado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5488" algn="l"/>
                        </a:tabLst>
                        <a:defRPr/>
                      </a:pPr>
                      <a:r>
                        <a:rPr lang="es-A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(3,5 kg/cm2g @ 25°C)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endParaRPr lang="es-AR" sz="11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561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5488" algn="l"/>
                        </a:tabLst>
                        <a:defRPr/>
                      </a:pPr>
                      <a:r>
                        <a:rPr lang="es-A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Comp.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%mol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5488" algn="l"/>
                        </a:tabLst>
                        <a:defRPr/>
                      </a:pPr>
                      <a:r>
                        <a:rPr lang="es-A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C1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64,05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C2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17,18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C3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10,22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iC4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1,12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nC4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3,10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iC5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0,59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nC5</a:t>
                      </a:r>
                      <a:endParaRPr lang="es-A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0,73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s-AR" sz="1600" b="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C6+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0,59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1,70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CO2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0,17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H2O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0,56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0367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AR" sz="1600" b="0" dirty="0">
                          <a:latin typeface="+mn-lt"/>
                          <a:cs typeface="Arial" panose="020B0604020202020204" pitchFamily="34" charset="0"/>
                        </a:rPr>
                        <a:t>MW</a:t>
                      </a: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i="0" dirty="0">
                          <a:latin typeface="+mn-lt"/>
                          <a:cs typeface="Arial" panose="020B0604020202020204" pitchFamily="34" charset="0"/>
                        </a:rPr>
                        <a:t>24,5</a:t>
                      </a:r>
                    </a:p>
                  </a:txBody>
                  <a:tcPr marL="36000" marR="36000" marT="18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7D8FC84-41E6-617D-2EFC-5FD8293AFBD2}"/>
              </a:ext>
            </a:extLst>
          </p:cNvPr>
          <p:cNvSpPr/>
          <p:nvPr/>
        </p:nvSpPr>
        <p:spPr>
          <a:xfrm>
            <a:off x="8474934" y="2132064"/>
            <a:ext cx="2268000" cy="432000"/>
          </a:xfrm>
          <a:custGeom>
            <a:avLst/>
            <a:gdLst>
              <a:gd name="connsiteX0" fmla="*/ 0 w 2268000"/>
              <a:gd name="connsiteY0" fmla="*/ 72001 h 432000"/>
              <a:gd name="connsiteX1" fmla="*/ 72001 w 2268000"/>
              <a:gd name="connsiteY1" fmla="*/ 0 h 432000"/>
              <a:gd name="connsiteX2" fmla="*/ 560521 w 2268000"/>
              <a:gd name="connsiteY2" fmla="*/ 0 h 432000"/>
              <a:gd name="connsiteX3" fmla="*/ 1112760 w 2268000"/>
              <a:gd name="connsiteY3" fmla="*/ 0 h 432000"/>
              <a:gd name="connsiteX4" fmla="*/ 1580040 w 2268000"/>
              <a:gd name="connsiteY4" fmla="*/ 0 h 432000"/>
              <a:gd name="connsiteX5" fmla="*/ 2195999 w 2268000"/>
              <a:gd name="connsiteY5" fmla="*/ 0 h 432000"/>
              <a:gd name="connsiteX6" fmla="*/ 2268000 w 2268000"/>
              <a:gd name="connsiteY6" fmla="*/ 72001 h 432000"/>
              <a:gd name="connsiteX7" fmla="*/ 2268000 w 2268000"/>
              <a:gd name="connsiteY7" fmla="*/ 359999 h 432000"/>
              <a:gd name="connsiteX8" fmla="*/ 2195999 w 2268000"/>
              <a:gd name="connsiteY8" fmla="*/ 432000 h 432000"/>
              <a:gd name="connsiteX9" fmla="*/ 1665000 w 2268000"/>
              <a:gd name="connsiteY9" fmla="*/ 432000 h 432000"/>
              <a:gd name="connsiteX10" fmla="*/ 1112760 w 2268000"/>
              <a:gd name="connsiteY10" fmla="*/ 432000 h 432000"/>
              <a:gd name="connsiteX11" fmla="*/ 560521 w 2268000"/>
              <a:gd name="connsiteY11" fmla="*/ 432000 h 432000"/>
              <a:gd name="connsiteX12" fmla="*/ 72001 w 2268000"/>
              <a:gd name="connsiteY12" fmla="*/ 432000 h 432000"/>
              <a:gd name="connsiteX13" fmla="*/ 0 w 2268000"/>
              <a:gd name="connsiteY13" fmla="*/ 359999 h 432000"/>
              <a:gd name="connsiteX14" fmla="*/ 0 w 2268000"/>
              <a:gd name="connsiteY14" fmla="*/ 72001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8000" h="432000" extrusionOk="0">
                <a:moveTo>
                  <a:pt x="0" y="72001"/>
                </a:moveTo>
                <a:cubicBezTo>
                  <a:pt x="-1811" y="31841"/>
                  <a:pt x="33102" y="-5986"/>
                  <a:pt x="72001" y="0"/>
                </a:cubicBezTo>
                <a:cubicBezTo>
                  <a:pt x="290030" y="-25086"/>
                  <a:pt x="359400" y="17643"/>
                  <a:pt x="560521" y="0"/>
                </a:cubicBezTo>
                <a:cubicBezTo>
                  <a:pt x="761642" y="-17643"/>
                  <a:pt x="854299" y="11457"/>
                  <a:pt x="1112760" y="0"/>
                </a:cubicBezTo>
                <a:cubicBezTo>
                  <a:pt x="1371221" y="-11457"/>
                  <a:pt x="1472737" y="15906"/>
                  <a:pt x="1580040" y="0"/>
                </a:cubicBezTo>
                <a:cubicBezTo>
                  <a:pt x="1687343" y="-15906"/>
                  <a:pt x="2059723" y="6291"/>
                  <a:pt x="2195999" y="0"/>
                </a:cubicBezTo>
                <a:cubicBezTo>
                  <a:pt x="2236727" y="2415"/>
                  <a:pt x="2265345" y="29936"/>
                  <a:pt x="2268000" y="72001"/>
                </a:cubicBezTo>
                <a:cubicBezTo>
                  <a:pt x="2290417" y="142809"/>
                  <a:pt x="2254062" y="243404"/>
                  <a:pt x="2268000" y="359999"/>
                </a:cubicBezTo>
                <a:cubicBezTo>
                  <a:pt x="2279008" y="395874"/>
                  <a:pt x="2227066" y="432400"/>
                  <a:pt x="2195999" y="432000"/>
                </a:cubicBezTo>
                <a:cubicBezTo>
                  <a:pt x="2028254" y="447795"/>
                  <a:pt x="1853523" y="406491"/>
                  <a:pt x="1665000" y="432000"/>
                </a:cubicBezTo>
                <a:cubicBezTo>
                  <a:pt x="1476477" y="457509"/>
                  <a:pt x="1355701" y="400179"/>
                  <a:pt x="1112760" y="432000"/>
                </a:cubicBezTo>
                <a:cubicBezTo>
                  <a:pt x="869819" y="463821"/>
                  <a:pt x="817891" y="368978"/>
                  <a:pt x="560521" y="432000"/>
                </a:cubicBezTo>
                <a:cubicBezTo>
                  <a:pt x="303151" y="495022"/>
                  <a:pt x="216849" y="392034"/>
                  <a:pt x="72001" y="432000"/>
                </a:cubicBezTo>
                <a:cubicBezTo>
                  <a:pt x="39397" y="423306"/>
                  <a:pt x="1794" y="400880"/>
                  <a:pt x="0" y="359999"/>
                </a:cubicBezTo>
                <a:cubicBezTo>
                  <a:pt x="-1064" y="297687"/>
                  <a:pt x="16897" y="140010"/>
                  <a:pt x="0" y="72001"/>
                </a:cubicBezTo>
                <a:close/>
              </a:path>
            </a:pathLst>
          </a:cu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71671090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869793B-33A3-C4F3-6856-01510B25A25E}"/>
              </a:ext>
            </a:extLst>
          </p:cNvPr>
          <p:cNvSpPr/>
          <p:nvPr/>
        </p:nvSpPr>
        <p:spPr>
          <a:xfrm>
            <a:off x="8474934" y="5014964"/>
            <a:ext cx="2268000" cy="432000"/>
          </a:xfrm>
          <a:custGeom>
            <a:avLst/>
            <a:gdLst>
              <a:gd name="connsiteX0" fmla="*/ 0 w 2268000"/>
              <a:gd name="connsiteY0" fmla="*/ 72001 h 432000"/>
              <a:gd name="connsiteX1" fmla="*/ 72001 w 2268000"/>
              <a:gd name="connsiteY1" fmla="*/ 0 h 432000"/>
              <a:gd name="connsiteX2" fmla="*/ 560521 w 2268000"/>
              <a:gd name="connsiteY2" fmla="*/ 0 h 432000"/>
              <a:gd name="connsiteX3" fmla="*/ 1112760 w 2268000"/>
              <a:gd name="connsiteY3" fmla="*/ 0 h 432000"/>
              <a:gd name="connsiteX4" fmla="*/ 1580040 w 2268000"/>
              <a:gd name="connsiteY4" fmla="*/ 0 h 432000"/>
              <a:gd name="connsiteX5" fmla="*/ 2195999 w 2268000"/>
              <a:gd name="connsiteY5" fmla="*/ 0 h 432000"/>
              <a:gd name="connsiteX6" fmla="*/ 2268000 w 2268000"/>
              <a:gd name="connsiteY6" fmla="*/ 72001 h 432000"/>
              <a:gd name="connsiteX7" fmla="*/ 2268000 w 2268000"/>
              <a:gd name="connsiteY7" fmla="*/ 359999 h 432000"/>
              <a:gd name="connsiteX8" fmla="*/ 2195999 w 2268000"/>
              <a:gd name="connsiteY8" fmla="*/ 432000 h 432000"/>
              <a:gd name="connsiteX9" fmla="*/ 1665000 w 2268000"/>
              <a:gd name="connsiteY9" fmla="*/ 432000 h 432000"/>
              <a:gd name="connsiteX10" fmla="*/ 1112760 w 2268000"/>
              <a:gd name="connsiteY10" fmla="*/ 432000 h 432000"/>
              <a:gd name="connsiteX11" fmla="*/ 560521 w 2268000"/>
              <a:gd name="connsiteY11" fmla="*/ 432000 h 432000"/>
              <a:gd name="connsiteX12" fmla="*/ 72001 w 2268000"/>
              <a:gd name="connsiteY12" fmla="*/ 432000 h 432000"/>
              <a:gd name="connsiteX13" fmla="*/ 0 w 2268000"/>
              <a:gd name="connsiteY13" fmla="*/ 359999 h 432000"/>
              <a:gd name="connsiteX14" fmla="*/ 0 w 2268000"/>
              <a:gd name="connsiteY14" fmla="*/ 72001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8000" h="432000" extrusionOk="0">
                <a:moveTo>
                  <a:pt x="0" y="72001"/>
                </a:moveTo>
                <a:cubicBezTo>
                  <a:pt x="-1811" y="31841"/>
                  <a:pt x="33102" y="-5986"/>
                  <a:pt x="72001" y="0"/>
                </a:cubicBezTo>
                <a:cubicBezTo>
                  <a:pt x="290030" y="-25086"/>
                  <a:pt x="359400" y="17643"/>
                  <a:pt x="560521" y="0"/>
                </a:cubicBezTo>
                <a:cubicBezTo>
                  <a:pt x="761642" y="-17643"/>
                  <a:pt x="854299" y="11457"/>
                  <a:pt x="1112760" y="0"/>
                </a:cubicBezTo>
                <a:cubicBezTo>
                  <a:pt x="1371221" y="-11457"/>
                  <a:pt x="1472737" y="15906"/>
                  <a:pt x="1580040" y="0"/>
                </a:cubicBezTo>
                <a:cubicBezTo>
                  <a:pt x="1687343" y="-15906"/>
                  <a:pt x="2059723" y="6291"/>
                  <a:pt x="2195999" y="0"/>
                </a:cubicBezTo>
                <a:cubicBezTo>
                  <a:pt x="2236727" y="2415"/>
                  <a:pt x="2265345" y="29936"/>
                  <a:pt x="2268000" y="72001"/>
                </a:cubicBezTo>
                <a:cubicBezTo>
                  <a:pt x="2290417" y="142809"/>
                  <a:pt x="2254062" y="243404"/>
                  <a:pt x="2268000" y="359999"/>
                </a:cubicBezTo>
                <a:cubicBezTo>
                  <a:pt x="2279008" y="395874"/>
                  <a:pt x="2227066" y="432400"/>
                  <a:pt x="2195999" y="432000"/>
                </a:cubicBezTo>
                <a:cubicBezTo>
                  <a:pt x="2028254" y="447795"/>
                  <a:pt x="1853523" y="406491"/>
                  <a:pt x="1665000" y="432000"/>
                </a:cubicBezTo>
                <a:cubicBezTo>
                  <a:pt x="1476477" y="457509"/>
                  <a:pt x="1355701" y="400179"/>
                  <a:pt x="1112760" y="432000"/>
                </a:cubicBezTo>
                <a:cubicBezTo>
                  <a:pt x="869819" y="463821"/>
                  <a:pt x="817891" y="368978"/>
                  <a:pt x="560521" y="432000"/>
                </a:cubicBezTo>
                <a:cubicBezTo>
                  <a:pt x="303151" y="495022"/>
                  <a:pt x="216849" y="392034"/>
                  <a:pt x="72001" y="432000"/>
                </a:cubicBezTo>
                <a:cubicBezTo>
                  <a:pt x="39397" y="423306"/>
                  <a:pt x="1794" y="400880"/>
                  <a:pt x="0" y="359999"/>
                </a:cubicBezTo>
                <a:cubicBezTo>
                  <a:pt x="-1064" y="297687"/>
                  <a:pt x="16897" y="140010"/>
                  <a:pt x="0" y="72001"/>
                </a:cubicBezTo>
                <a:close/>
              </a:path>
            </a:pathLst>
          </a:cu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71671090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2596CC-566F-3A31-5C0D-B2E266B86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5" y="2265636"/>
            <a:ext cx="2268000" cy="2457544"/>
          </a:xfrm>
          <a:prstGeom prst="rect">
            <a:avLst/>
          </a:prstGeom>
        </p:spPr>
      </p:pic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DFCDFC7D-9560-714B-C8AB-299BE637A92B}"/>
              </a:ext>
            </a:extLst>
          </p:cNvPr>
          <p:cNvSpPr/>
          <p:nvPr/>
        </p:nvSpPr>
        <p:spPr>
          <a:xfrm>
            <a:off x="3121119" y="1802651"/>
            <a:ext cx="2484000" cy="4572000"/>
          </a:xfrm>
          <a:prstGeom prst="wedgeRoundRectCallout">
            <a:avLst>
              <a:gd name="adj1" fmla="val -76330"/>
              <a:gd name="adj2" fmla="val -16142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B70ADA-C60D-9CEC-3122-C16FB9A4959F}"/>
              </a:ext>
            </a:extLst>
          </p:cNvPr>
          <p:cNvSpPr txBox="1"/>
          <p:nvPr/>
        </p:nvSpPr>
        <p:spPr>
          <a:xfrm>
            <a:off x="5852237" y="5778682"/>
            <a:ext cx="3506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Es necesario un mayor nivel de segregación de productos del Gas Asociado. La “tercer corriente”.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813331AD-5215-87BF-C74F-6C3B845AF78A}"/>
              </a:ext>
            </a:extLst>
          </p:cNvPr>
          <p:cNvSpPr/>
          <p:nvPr/>
        </p:nvSpPr>
        <p:spPr>
          <a:xfrm>
            <a:off x="11202797" y="2564065"/>
            <a:ext cx="269280" cy="2450900"/>
          </a:xfrm>
          <a:prstGeom prst="rightBrace">
            <a:avLst>
              <a:gd name="adj1" fmla="val 151708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3A8F5B-A1C6-A1B5-598C-CC605FA9FAFA}"/>
              </a:ext>
            </a:extLst>
          </p:cNvPr>
          <p:cNvSpPr txBox="1"/>
          <p:nvPr/>
        </p:nvSpPr>
        <p:spPr>
          <a:xfrm>
            <a:off x="11568557" y="3604849"/>
            <a:ext cx="35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030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Destinos Posibles y Segregación de Productos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La Necesidad de Mayor Separación -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337DF88-E783-F9EA-D255-45D04A57A4AB}"/>
              </a:ext>
            </a:extLst>
          </p:cNvPr>
          <p:cNvSpPr/>
          <p:nvPr/>
        </p:nvSpPr>
        <p:spPr>
          <a:xfrm>
            <a:off x="1032320" y="2246560"/>
            <a:ext cx="1440000" cy="1440000"/>
          </a:xfrm>
          <a:prstGeom prst="roundRect">
            <a:avLst>
              <a:gd name="adj" fmla="val 6084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(off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Condensados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6C5E0CC-C0F3-B0FF-CD80-2825D3725AE7}"/>
              </a:ext>
            </a:extLst>
          </p:cNvPr>
          <p:cNvSpPr/>
          <p:nvPr/>
        </p:nvSpPr>
        <p:spPr>
          <a:xfrm>
            <a:off x="1032320" y="3686560"/>
            <a:ext cx="1440000" cy="1800000"/>
          </a:xfrm>
          <a:prstGeom prst="roundRect">
            <a:avLst>
              <a:gd name="adj" fmla="val 6084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Petróleo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(off/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55C10A3-3766-D960-077A-4EC4EC34728A}"/>
              </a:ext>
            </a:extLst>
          </p:cNvPr>
          <p:cNvSpPr/>
          <p:nvPr/>
        </p:nvSpPr>
        <p:spPr>
          <a:xfrm>
            <a:off x="6792320" y="2246560"/>
            <a:ext cx="1440000" cy="1080000"/>
          </a:xfrm>
          <a:prstGeom prst="roundRect">
            <a:avLst>
              <a:gd name="adj" fmla="val 9410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(off/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D4B9CD5-ADEC-3E15-F94F-5CA8A020EA19}"/>
              </a:ext>
            </a:extLst>
          </p:cNvPr>
          <p:cNvSpPr/>
          <p:nvPr/>
        </p:nvSpPr>
        <p:spPr>
          <a:xfrm>
            <a:off x="6792320" y="4050391"/>
            <a:ext cx="1440000" cy="1440000"/>
          </a:xfrm>
          <a:prstGeom prst="roundRect">
            <a:avLst>
              <a:gd name="adj" fmla="val 8906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Petróleo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D826A2D-D162-D198-D1FD-84222AEC1AEB}"/>
              </a:ext>
            </a:extLst>
          </p:cNvPr>
          <p:cNvSpPr/>
          <p:nvPr/>
        </p:nvSpPr>
        <p:spPr>
          <a:xfrm>
            <a:off x="6792320" y="3334221"/>
            <a:ext cx="1440000" cy="720000"/>
          </a:xfrm>
          <a:prstGeom prst="roundRect">
            <a:avLst>
              <a:gd name="adj" fmla="val 22311"/>
            </a:avLst>
          </a:prstGeom>
          <a:solidFill>
            <a:srgbClr val="0070C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Condensados / LPG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4F91E513-5E21-20E4-89FC-237CF19DD609}"/>
              </a:ext>
            </a:extLst>
          </p:cNvPr>
          <p:cNvSpPr/>
          <p:nvPr/>
        </p:nvSpPr>
        <p:spPr>
          <a:xfrm>
            <a:off x="9672320" y="2246560"/>
            <a:ext cx="1440000" cy="900000"/>
          </a:xfrm>
          <a:prstGeom prst="roundRect">
            <a:avLst>
              <a:gd name="adj" fmla="val 9410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16B97A77-745D-32E8-8E64-152255738F7B}"/>
              </a:ext>
            </a:extLst>
          </p:cNvPr>
          <p:cNvSpPr/>
          <p:nvPr/>
        </p:nvSpPr>
        <p:spPr>
          <a:xfrm>
            <a:off x="9672320" y="4054221"/>
            <a:ext cx="1440000" cy="1440000"/>
          </a:xfrm>
          <a:prstGeom prst="roundRect">
            <a:avLst>
              <a:gd name="adj" fmla="val 8906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Petróleo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C21ED1B-3FCB-4640-2E1F-772C46DED3E8}"/>
              </a:ext>
            </a:extLst>
          </p:cNvPr>
          <p:cNvSpPr/>
          <p:nvPr/>
        </p:nvSpPr>
        <p:spPr>
          <a:xfrm>
            <a:off x="9672320" y="3510391"/>
            <a:ext cx="1440000" cy="540000"/>
          </a:xfrm>
          <a:prstGeom prst="roundRect">
            <a:avLst>
              <a:gd name="adj" fmla="val 22311"/>
            </a:avLst>
          </a:prstGeom>
          <a:solidFill>
            <a:srgbClr val="0070C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Condensados / LPG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7FD6495-B460-AC88-9986-FE9E8576B87D}"/>
              </a:ext>
            </a:extLst>
          </p:cNvPr>
          <p:cNvSpPr/>
          <p:nvPr/>
        </p:nvSpPr>
        <p:spPr>
          <a:xfrm>
            <a:off x="9672320" y="3150050"/>
            <a:ext cx="1440000" cy="360000"/>
          </a:xfrm>
          <a:prstGeom prst="roundRect">
            <a:avLst>
              <a:gd name="adj" fmla="val 22311"/>
            </a:avLst>
          </a:prstGeom>
          <a:solidFill>
            <a:srgbClr val="7030A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Etano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4FC680A-EA6A-7426-A32E-4FC4D6EF9BA9}"/>
              </a:ext>
            </a:extLst>
          </p:cNvPr>
          <p:cNvSpPr/>
          <p:nvPr/>
        </p:nvSpPr>
        <p:spPr>
          <a:xfrm>
            <a:off x="1037451" y="188656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G+D+P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CE08C0E-B93A-ED6C-0315-18CBE82C55D3}"/>
              </a:ext>
            </a:extLst>
          </p:cNvPr>
          <p:cNvSpPr/>
          <p:nvPr/>
        </p:nvSpPr>
        <p:spPr>
          <a:xfrm>
            <a:off x="6792320" y="188656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G+C+P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F834E17-CCDE-338F-A0B4-8872205C343D}"/>
              </a:ext>
            </a:extLst>
          </p:cNvPr>
          <p:cNvSpPr/>
          <p:nvPr/>
        </p:nvSpPr>
        <p:spPr>
          <a:xfrm>
            <a:off x="9672320" y="188656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G+E+C+P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39AD6C8E-7703-2F77-E86A-D5E5DC891B37}"/>
              </a:ext>
            </a:extLst>
          </p:cNvPr>
          <p:cNvSpPr/>
          <p:nvPr/>
        </p:nvSpPr>
        <p:spPr>
          <a:xfrm>
            <a:off x="3912320" y="2246560"/>
            <a:ext cx="1440000" cy="1080000"/>
          </a:xfrm>
          <a:prstGeom prst="roundRect">
            <a:avLst>
              <a:gd name="adj" fmla="val 9410"/>
            </a:avLst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Gas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(off/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D02DC4EC-B1DE-EA35-CD3B-719B7CBE34D7}"/>
              </a:ext>
            </a:extLst>
          </p:cNvPr>
          <p:cNvSpPr/>
          <p:nvPr/>
        </p:nvSpPr>
        <p:spPr>
          <a:xfrm>
            <a:off x="3912320" y="4054221"/>
            <a:ext cx="1440000" cy="1440000"/>
          </a:xfrm>
          <a:prstGeom prst="roundRect">
            <a:avLst>
              <a:gd name="adj" fmla="val 8906"/>
            </a:avLst>
          </a:prstGeom>
          <a:solidFill>
            <a:srgbClr val="00B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Petróleo</a:t>
            </a:r>
          </a:p>
          <a:p>
            <a:pPr algn="ctr"/>
            <a:r>
              <a:rPr lang="es-AR" sz="1600" b="1" dirty="0">
                <a:solidFill>
                  <a:schemeClr val="tx1"/>
                </a:solidFill>
              </a:rPr>
              <a:t>(</a:t>
            </a:r>
            <a:r>
              <a:rPr lang="es-AR" sz="1600" b="1" dirty="0" err="1">
                <a:solidFill>
                  <a:schemeClr val="tx1"/>
                </a:solidFill>
              </a:rPr>
              <a:t>on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spec</a:t>
            </a:r>
            <a:r>
              <a:rPr lang="es-AR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5D87A61F-89FA-0324-098C-6C21A80E238C}"/>
              </a:ext>
            </a:extLst>
          </p:cNvPr>
          <p:cNvSpPr/>
          <p:nvPr/>
        </p:nvSpPr>
        <p:spPr>
          <a:xfrm>
            <a:off x="3912320" y="3330391"/>
            <a:ext cx="1440000" cy="720000"/>
          </a:xfrm>
          <a:prstGeom prst="roundRect">
            <a:avLst>
              <a:gd name="adj" fmla="val 22311"/>
            </a:avLst>
          </a:prstGeom>
          <a:solidFill>
            <a:srgbClr val="FF66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600" b="1" dirty="0" err="1">
                <a:solidFill>
                  <a:schemeClr val="tx1"/>
                </a:solidFill>
              </a:rPr>
              <a:t>Flare</a:t>
            </a:r>
            <a:r>
              <a:rPr lang="es-AR" sz="1600" b="1" dirty="0">
                <a:solidFill>
                  <a:schemeClr val="tx1"/>
                </a:solidFill>
              </a:rPr>
              <a:t> / Venteo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CEE30AA-2A75-CA89-CC06-0631E6D95660}"/>
              </a:ext>
            </a:extLst>
          </p:cNvPr>
          <p:cNvSpPr/>
          <p:nvPr/>
        </p:nvSpPr>
        <p:spPr>
          <a:xfrm>
            <a:off x="3912320" y="1886560"/>
            <a:ext cx="144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s-AR" sz="1600" b="1" dirty="0">
                <a:solidFill>
                  <a:schemeClr val="tx1"/>
                </a:solidFill>
              </a:rPr>
              <a:t>G+F+P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2041EF-F624-1761-C90B-D546161062D2}"/>
              </a:ext>
            </a:extLst>
          </p:cNvPr>
          <p:cNvSpPr txBox="1"/>
          <p:nvPr/>
        </p:nvSpPr>
        <p:spPr>
          <a:xfrm>
            <a:off x="1879320" y="5737612"/>
            <a:ext cx="84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Las diferentes alternativas para la segregación de Productos implican configuraciones de instalación e infraestructura complementaría asociada.</a:t>
            </a:r>
          </a:p>
        </p:txBody>
      </p:sp>
    </p:spTree>
    <p:extLst>
      <p:ext uri="{BB962C8B-B14F-4D97-AF65-F5344CB8AC3E}">
        <p14:creationId xmlns:p14="http://schemas.microsoft.com/office/powerpoint/2010/main" val="340793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Configuraciones de Instalación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G+F - Deshidratación -</a:t>
            </a:r>
          </a:p>
        </p:txBody>
      </p:sp>
      <p:sp>
        <p:nvSpPr>
          <p:cNvPr id="203" name="Diagrama de flujo: proceso alternativo 202">
            <a:extLst>
              <a:ext uri="{FF2B5EF4-FFF2-40B4-BE49-F238E27FC236}">
                <a16:creationId xmlns:a16="http://schemas.microsoft.com/office/drawing/2014/main" id="{197838CD-F7B3-E07B-86A1-8BA4984C6B5D}"/>
              </a:ext>
            </a:extLst>
          </p:cNvPr>
          <p:cNvSpPr/>
          <p:nvPr/>
        </p:nvSpPr>
        <p:spPr>
          <a:xfrm>
            <a:off x="391200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Instalaciones de Entrada</a:t>
            </a:r>
          </a:p>
        </p:txBody>
      </p:sp>
      <p:sp>
        <p:nvSpPr>
          <p:cNvPr id="204" name="Diagrama de flujo: proceso alternativo 203">
            <a:extLst>
              <a:ext uri="{FF2B5EF4-FFF2-40B4-BE49-F238E27FC236}">
                <a16:creationId xmlns:a16="http://schemas.microsoft.com/office/drawing/2014/main" id="{5664DE6B-4BD6-C308-F493-05AE60B9CA19}"/>
              </a:ext>
            </a:extLst>
          </p:cNvPr>
          <p:cNvSpPr/>
          <p:nvPr/>
        </p:nvSpPr>
        <p:spPr>
          <a:xfrm>
            <a:off x="2764543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Deshidratación</a:t>
            </a:r>
          </a:p>
          <a:p>
            <a:pPr algn="ctr"/>
            <a:r>
              <a:rPr lang="es-AR" sz="1100" dirty="0"/>
              <a:t>TEG</a:t>
            </a:r>
          </a:p>
        </p:txBody>
      </p:sp>
      <p:sp>
        <p:nvSpPr>
          <p:cNvPr id="205" name="Diagrama de flujo: proceso alternativo 204">
            <a:extLst>
              <a:ext uri="{FF2B5EF4-FFF2-40B4-BE49-F238E27FC236}">
                <a16:creationId xmlns:a16="http://schemas.microsoft.com/office/drawing/2014/main" id="{7F2794C1-ED57-2E11-3D4A-4E3D1E9DD2F3}"/>
              </a:ext>
            </a:extLst>
          </p:cNvPr>
          <p:cNvSpPr/>
          <p:nvPr/>
        </p:nvSpPr>
        <p:spPr>
          <a:xfrm>
            <a:off x="1577872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Entrada</a:t>
            </a:r>
          </a:p>
        </p:txBody>
      </p:sp>
      <p:cxnSp>
        <p:nvCxnSpPr>
          <p:cNvPr id="206" name="Conector recto de flecha 205">
            <a:extLst>
              <a:ext uri="{FF2B5EF4-FFF2-40B4-BE49-F238E27FC236}">
                <a16:creationId xmlns:a16="http://schemas.microsoft.com/office/drawing/2014/main" id="{5280F4A6-B936-B42C-28E6-01A1A01DE8C3}"/>
              </a:ext>
            </a:extLst>
          </p:cNvPr>
          <p:cNvCxnSpPr>
            <a:cxnSpLocks/>
            <a:stCxn id="203" idx="3"/>
            <a:endCxn id="205" idx="1"/>
          </p:cNvCxnSpPr>
          <p:nvPr/>
        </p:nvCxnSpPr>
        <p:spPr>
          <a:xfrm>
            <a:off x="1361871" y="2952000"/>
            <a:ext cx="216001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de flecha 206">
            <a:extLst>
              <a:ext uri="{FF2B5EF4-FFF2-40B4-BE49-F238E27FC236}">
                <a16:creationId xmlns:a16="http://schemas.microsoft.com/office/drawing/2014/main" id="{8C0387D2-360C-9CAC-C27B-75BF18400EAC}"/>
              </a:ext>
            </a:extLst>
          </p:cNvPr>
          <p:cNvCxnSpPr>
            <a:cxnSpLocks/>
            <a:stCxn id="205" idx="3"/>
            <a:endCxn id="204" idx="1"/>
          </p:cNvCxnSpPr>
          <p:nvPr/>
        </p:nvCxnSpPr>
        <p:spPr>
          <a:xfrm>
            <a:off x="2548543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de flecha 207">
            <a:extLst>
              <a:ext uri="{FF2B5EF4-FFF2-40B4-BE49-F238E27FC236}">
                <a16:creationId xmlns:a16="http://schemas.microsoft.com/office/drawing/2014/main" id="{8B4CF554-5165-7411-C696-3FA76DE71BCB}"/>
              </a:ext>
            </a:extLst>
          </p:cNvPr>
          <p:cNvCxnSpPr>
            <a:cxnSpLocks/>
            <a:stCxn id="204" idx="3"/>
            <a:endCxn id="213" idx="0"/>
          </p:cNvCxnSpPr>
          <p:nvPr/>
        </p:nvCxnSpPr>
        <p:spPr>
          <a:xfrm flipV="1">
            <a:off x="3735214" y="2951336"/>
            <a:ext cx="2589345" cy="664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: angular 208">
            <a:extLst>
              <a:ext uri="{FF2B5EF4-FFF2-40B4-BE49-F238E27FC236}">
                <a16:creationId xmlns:a16="http://schemas.microsoft.com/office/drawing/2014/main" id="{76DD31EC-000D-5351-05EF-BF5315516BD2}"/>
              </a:ext>
            </a:extLst>
          </p:cNvPr>
          <p:cNvCxnSpPr>
            <a:cxnSpLocks/>
            <a:stCxn id="205" idx="2"/>
            <a:endCxn id="210" idx="1"/>
          </p:cNvCxnSpPr>
          <p:nvPr/>
        </p:nvCxnSpPr>
        <p:spPr>
          <a:xfrm rot="16200000" flipH="1">
            <a:off x="3276546" y="1954661"/>
            <a:ext cx="648000" cy="3074677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Diagrama de flujo: proceso alternativo 209">
            <a:extLst>
              <a:ext uri="{FF2B5EF4-FFF2-40B4-BE49-F238E27FC236}">
                <a16:creationId xmlns:a16="http://schemas.microsoft.com/office/drawing/2014/main" id="{4EEEFCF2-D861-172B-4B13-399E81A3580A}"/>
              </a:ext>
            </a:extLst>
          </p:cNvPr>
          <p:cNvSpPr/>
          <p:nvPr/>
        </p:nvSpPr>
        <p:spPr>
          <a:xfrm>
            <a:off x="5137885" y="3600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Estabilización</a:t>
            </a:r>
          </a:p>
        </p:txBody>
      </p:sp>
      <p:cxnSp>
        <p:nvCxnSpPr>
          <p:cNvPr id="211" name="Conector recto de flecha 210">
            <a:extLst>
              <a:ext uri="{FF2B5EF4-FFF2-40B4-BE49-F238E27FC236}">
                <a16:creationId xmlns:a16="http://schemas.microsoft.com/office/drawing/2014/main" id="{9448B8C6-A504-9E13-55E3-81DEFA00345F}"/>
              </a:ext>
            </a:extLst>
          </p:cNvPr>
          <p:cNvCxnSpPr>
            <a:cxnSpLocks/>
            <a:stCxn id="210" idx="3"/>
            <a:endCxn id="214" idx="0"/>
          </p:cNvCxnSpPr>
          <p:nvPr/>
        </p:nvCxnSpPr>
        <p:spPr>
          <a:xfrm>
            <a:off x="6108556" y="3816000"/>
            <a:ext cx="216293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: angular 211">
            <a:extLst>
              <a:ext uri="{FF2B5EF4-FFF2-40B4-BE49-F238E27FC236}">
                <a16:creationId xmlns:a16="http://schemas.microsoft.com/office/drawing/2014/main" id="{54E904E6-529D-FDBF-1816-A0492B8EC211}"/>
              </a:ext>
            </a:extLst>
          </p:cNvPr>
          <p:cNvCxnSpPr>
            <a:cxnSpLocks/>
            <a:stCxn id="210" idx="0"/>
            <a:endCxn id="203" idx="2"/>
          </p:cNvCxnSpPr>
          <p:nvPr/>
        </p:nvCxnSpPr>
        <p:spPr>
          <a:xfrm rot="16200000" flipV="1">
            <a:off x="3033879" y="1010657"/>
            <a:ext cx="432000" cy="4746685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Diagrama de flujo: conector fuera de página 212">
            <a:extLst>
              <a:ext uri="{FF2B5EF4-FFF2-40B4-BE49-F238E27FC236}">
                <a16:creationId xmlns:a16="http://schemas.microsoft.com/office/drawing/2014/main" id="{5DCA26A1-0968-C21E-E0CB-58646623F5AD}"/>
              </a:ext>
            </a:extLst>
          </p:cNvPr>
          <p:cNvSpPr/>
          <p:nvPr/>
        </p:nvSpPr>
        <p:spPr>
          <a:xfrm rot="16200000">
            <a:off x="6593895" y="2466000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36000" tIns="36000" rIns="36000" bIns="36000" rtlCol="0" anchor="ctr"/>
          <a:lstStyle/>
          <a:p>
            <a:pPr algn="ctr"/>
            <a:r>
              <a:rPr lang="es-AR" sz="1100" dirty="0"/>
              <a:t>Gas</a:t>
            </a:r>
          </a:p>
          <a:p>
            <a:pPr algn="ctr"/>
            <a:r>
              <a:rPr lang="es-AR" sz="1100" dirty="0"/>
              <a:t>Flex</a:t>
            </a:r>
          </a:p>
        </p:txBody>
      </p:sp>
      <p:sp>
        <p:nvSpPr>
          <p:cNvPr id="214" name="Diagrama de flujo: conector fuera de página 213">
            <a:extLst>
              <a:ext uri="{FF2B5EF4-FFF2-40B4-BE49-F238E27FC236}">
                <a16:creationId xmlns:a16="http://schemas.microsoft.com/office/drawing/2014/main" id="{86FC8D99-39F2-4494-FEBA-FF6AAD18C7C9}"/>
              </a:ext>
            </a:extLst>
          </p:cNvPr>
          <p:cNvSpPr/>
          <p:nvPr/>
        </p:nvSpPr>
        <p:spPr>
          <a:xfrm rot="16200000">
            <a:off x="6594185" y="3330664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(</a:t>
            </a:r>
            <a:r>
              <a:rPr lang="es-AR" sz="1100" dirty="0" err="1"/>
              <a:t>Flare</a:t>
            </a:r>
            <a:r>
              <a:rPr lang="es-AR" sz="1100" dirty="0"/>
              <a:t>)</a:t>
            </a:r>
          </a:p>
        </p:txBody>
      </p:sp>
      <p:sp>
        <p:nvSpPr>
          <p:cNvPr id="215" name="Diagrama de flujo: proceso alternativo 214">
            <a:extLst>
              <a:ext uri="{FF2B5EF4-FFF2-40B4-BE49-F238E27FC236}">
                <a16:creationId xmlns:a16="http://schemas.microsoft.com/office/drawing/2014/main" id="{2CDFF034-3AB6-1A3B-93AE-E32DDCF96FE9}"/>
              </a:ext>
            </a:extLst>
          </p:cNvPr>
          <p:cNvSpPr/>
          <p:nvPr/>
        </p:nvSpPr>
        <p:spPr>
          <a:xfrm>
            <a:off x="2764543" y="212712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Circ</a:t>
            </a:r>
            <a:r>
              <a:rPr lang="es-AR" sz="1100" dirty="0"/>
              <a:t> TEG</a:t>
            </a:r>
          </a:p>
        </p:txBody>
      </p:sp>
      <p:cxnSp>
        <p:nvCxnSpPr>
          <p:cNvPr id="216" name="Conector recto de flecha 215">
            <a:extLst>
              <a:ext uri="{FF2B5EF4-FFF2-40B4-BE49-F238E27FC236}">
                <a16:creationId xmlns:a16="http://schemas.microsoft.com/office/drawing/2014/main" id="{3B6B5736-24B3-AACA-1F72-DA2322E2C1F7}"/>
              </a:ext>
            </a:extLst>
          </p:cNvPr>
          <p:cNvCxnSpPr>
            <a:cxnSpLocks/>
            <a:stCxn id="215" idx="2"/>
          </p:cNvCxnSpPr>
          <p:nvPr/>
        </p:nvCxnSpPr>
        <p:spPr>
          <a:xfrm>
            <a:off x="3249879" y="2559120"/>
            <a:ext cx="0" cy="180000"/>
          </a:xfrm>
          <a:prstGeom prst="straightConnector1">
            <a:avLst/>
          </a:prstGeom>
          <a:ln w="1905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7" name="Tabla 14">
            <a:extLst>
              <a:ext uri="{FF2B5EF4-FFF2-40B4-BE49-F238E27FC236}">
                <a16:creationId xmlns:a16="http://schemas.microsoft.com/office/drawing/2014/main" id="{B87CBB92-07E9-6397-28E2-B1650B58B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6750"/>
              </p:ext>
            </p:extLst>
          </p:nvPr>
        </p:nvGraphicFramePr>
        <p:xfrm>
          <a:off x="391200" y="2137280"/>
          <a:ext cx="2157343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343">
                  <a:extLst>
                    <a:ext uri="{9D8B030D-6E8A-4147-A177-3AD203B41FA5}">
                      <a16:colId xmlns:a16="http://schemas.microsoft.com/office/drawing/2014/main" val="36082680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G+F | DH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63486"/>
                  </a:ext>
                </a:extLst>
              </a:tr>
            </a:tbl>
          </a:graphicData>
        </a:graphic>
      </p:graphicFrame>
      <p:cxnSp>
        <p:nvCxnSpPr>
          <p:cNvPr id="218" name="Conector: angular 217">
            <a:extLst>
              <a:ext uri="{FF2B5EF4-FFF2-40B4-BE49-F238E27FC236}">
                <a16:creationId xmlns:a16="http://schemas.microsoft.com/office/drawing/2014/main" id="{693D79F6-C774-AEB4-A1A2-EF6E9A4DBD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0404" y="2290742"/>
            <a:ext cx="1510569" cy="3276000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Diagrama de flujo: conector fuera de página 218">
            <a:extLst>
              <a:ext uri="{FF2B5EF4-FFF2-40B4-BE49-F238E27FC236}">
                <a16:creationId xmlns:a16="http://schemas.microsoft.com/office/drawing/2014/main" id="{36E38CDF-1A4C-48D1-C185-7F767F88DB40}"/>
              </a:ext>
            </a:extLst>
          </p:cNvPr>
          <p:cNvSpPr/>
          <p:nvPr/>
        </p:nvSpPr>
        <p:spPr>
          <a:xfrm rot="16200000">
            <a:off x="6593894" y="4188531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Petróleo</a:t>
            </a:r>
          </a:p>
          <a:p>
            <a:pPr algn="ctr"/>
            <a:r>
              <a:rPr lang="es-AR" sz="1100" dirty="0" err="1"/>
              <a:t>On</a:t>
            </a:r>
            <a:r>
              <a:rPr lang="es-AR" sz="1100" dirty="0"/>
              <a:t> </a:t>
            </a:r>
            <a:r>
              <a:rPr lang="es-AR" sz="1100" dirty="0" err="1"/>
              <a:t>Spec</a:t>
            </a:r>
            <a:endParaRPr lang="es-AR" sz="1100" dirty="0"/>
          </a:p>
        </p:txBody>
      </p:sp>
      <p:sp>
        <p:nvSpPr>
          <p:cNvPr id="220" name="Diagrama de flujo: proceso alternativo 219">
            <a:extLst>
              <a:ext uri="{FF2B5EF4-FFF2-40B4-BE49-F238E27FC236}">
                <a16:creationId xmlns:a16="http://schemas.microsoft.com/office/drawing/2014/main" id="{97D4A984-4FDB-F0DB-8350-4FAB83534B54}"/>
              </a:ext>
            </a:extLst>
          </p:cNvPr>
          <p:cNvSpPr/>
          <p:nvPr/>
        </p:nvSpPr>
        <p:spPr>
          <a:xfrm>
            <a:off x="3972334" y="4457867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Tratamiento Petróleo</a:t>
            </a:r>
          </a:p>
        </p:txBody>
      </p:sp>
      <p:cxnSp>
        <p:nvCxnSpPr>
          <p:cNvPr id="221" name="Conector recto de flecha 220">
            <a:extLst>
              <a:ext uri="{FF2B5EF4-FFF2-40B4-BE49-F238E27FC236}">
                <a16:creationId xmlns:a16="http://schemas.microsoft.com/office/drawing/2014/main" id="{CD2AEF38-557E-F5DB-5D1F-73DEB5CA8A6C}"/>
              </a:ext>
            </a:extLst>
          </p:cNvPr>
          <p:cNvCxnSpPr>
            <a:cxnSpLocks/>
            <a:stCxn id="220" idx="3"/>
            <a:endCxn id="219" idx="0"/>
          </p:cNvCxnSpPr>
          <p:nvPr/>
        </p:nvCxnSpPr>
        <p:spPr>
          <a:xfrm>
            <a:off x="4943005" y="4673867"/>
            <a:ext cx="1381553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ector: angular 221">
            <a:extLst>
              <a:ext uri="{FF2B5EF4-FFF2-40B4-BE49-F238E27FC236}">
                <a16:creationId xmlns:a16="http://schemas.microsoft.com/office/drawing/2014/main" id="{37CDC833-AFD1-1F75-DD15-D3FCD19C41BE}"/>
              </a:ext>
            </a:extLst>
          </p:cNvPr>
          <p:cNvCxnSpPr>
            <a:cxnSpLocks/>
            <a:stCxn id="210" idx="2"/>
            <a:endCxn id="220" idx="0"/>
          </p:cNvCxnSpPr>
          <p:nvPr/>
        </p:nvCxnSpPr>
        <p:spPr>
          <a:xfrm rot="5400000">
            <a:off x="4827513" y="3662158"/>
            <a:ext cx="425867" cy="1165551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8" name="Tabla 247">
            <a:extLst>
              <a:ext uri="{FF2B5EF4-FFF2-40B4-BE49-F238E27FC236}">
                <a16:creationId xmlns:a16="http://schemas.microsoft.com/office/drawing/2014/main" id="{A201654C-94EA-7F05-26BC-C1F6BD5B1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37247"/>
              </p:ext>
            </p:extLst>
          </p:nvPr>
        </p:nvGraphicFramePr>
        <p:xfrm>
          <a:off x="7559999" y="2373360"/>
          <a:ext cx="1440000" cy="29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%mol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G+F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62,75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18,35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11,31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4,32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1,15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C6+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0,32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N2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1,63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0,17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3061524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H2O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65 mg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8269598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24,7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828384216"/>
                  </a:ext>
                </a:extLst>
              </a:tr>
            </a:tbl>
          </a:graphicData>
        </a:graphic>
      </p:graphicFrame>
      <p:graphicFrame>
        <p:nvGraphicFramePr>
          <p:cNvPr id="250" name="Tabla 249">
            <a:extLst>
              <a:ext uri="{FF2B5EF4-FFF2-40B4-BE49-F238E27FC236}">
                <a16:creationId xmlns:a16="http://schemas.microsoft.com/office/drawing/2014/main" id="{18373D1B-1A0E-E518-9785-AFB731022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03270"/>
              </p:ext>
            </p:extLst>
          </p:nvPr>
        </p:nvGraphicFramePr>
        <p:xfrm>
          <a:off x="9252000" y="2373360"/>
          <a:ext cx="2700000" cy="20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Parámetro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G+F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Heat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Duty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/>
                        <a:t>496</a:t>
                      </a:r>
                      <a:endParaRPr lang="es-AR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Compress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Power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5108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Gas [kSm3/d]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858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/>
                        <a:t>Cond/LPG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 err="1"/>
                        <a:t>Flare</a:t>
                      </a:r>
                      <a:r>
                        <a:rPr lang="es-AR" sz="1200" b="0" dirty="0"/>
                        <a:t>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FF0000"/>
                          </a:solidFill>
                          <a:effectLst/>
                        </a:rPr>
                        <a:t>7391</a:t>
                      </a:r>
                      <a:endParaRPr lang="es-AR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FCC33AA-BEAE-BDA3-62D7-166ABD3F4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580000"/>
            <a:ext cx="4305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Configuraciones de Instalación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G+D - Deshidratación -</a:t>
            </a:r>
          </a:p>
        </p:txBody>
      </p:sp>
      <p:sp>
        <p:nvSpPr>
          <p:cNvPr id="58" name="Diagrama de flujo: proceso alternativo 57">
            <a:extLst>
              <a:ext uri="{FF2B5EF4-FFF2-40B4-BE49-F238E27FC236}">
                <a16:creationId xmlns:a16="http://schemas.microsoft.com/office/drawing/2014/main" id="{3EB2490F-C1EA-5C7E-54F5-B7B95DC74669}"/>
              </a:ext>
            </a:extLst>
          </p:cNvPr>
          <p:cNvSpPr/>
          <p:nvPr/>
        </p:nvSpPr>
        <p:spPr>
          <a:xfrm>
            <a:off x="391200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Instalaciones de Entrada</a:t>
            </a:r>
          </a:p>
        </p:txBody>
      </p:sp>
      <p:sp>
        <p:nvSpPr>
          <p:cNvPr id="59" name="Diagrama de flujo: proceso alternativo 58">
            <a:extLst>
              <a:ext uri="{FF2B5EF4-FFF2-40B4-BE49-F238E27FC236}">
                <a16:creationId xmlns:a16="http://schemas.microsoft.com/office/drawing/2014/main" id="{690C9CA6-6EEC-9D56-A1B8-24633AB2E737}"/>
              </a:ext>
            </a:extLst>
          </p:cNvPr>
          <p:cNvSpPr/>
          <p:nvPr/>
        </p:nvSpPr>
        <p:spPr>
          <a:xfrm>
            <a:off x="2764543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Deshidratación</a:t>
            </a:r>
          </a:p>
          <a:p>
            <a:pPr algn="ctr"/>
            <a:r>
              <a:rPr lang="es-AR" sz="1100" dirty="0"/>
              <a:t>TEG</a:t>
            </a:r>
          </a:p>
        </p:txBody>
      </p:sp>
      <p:sp>
        <p:nvSpPr>
          <p:cNvPr id="60" name="Diagrama de flujo: proceso alternativo 59">
            <a:extLst>
              <a:ext uri="{FF2B5EF4-FFF2-40B4-BE49-F238E27FC236}">
                <a16:creationId xmlns:a16="http://schemas.microsoft.com/office/drawing/2014/main" id="{F5137339-1E9F-1F7A-88CD-89858E9D9FC6}"/>
              </a:ext>
            </a:extLst>
          </p:cNvPr>
          <p:cNvSpPr/>
          <p:nvPr/>
        </p:nvSpPr>
        <p:spPr>
          <a:xfrm>
            <a:off x="1577872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Entrada</a:t>
            </a: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D9D26588-C09A-8857-BEB3-51035A7BB629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>
            <a:off x="1361871" y="2952000"/>
            <a:ext cx="216001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95E067C4-7B39-AF06-5A28-BCEA86C38E4B}"/>
              </a:ext>
            </a:extLst>
          </p:cNvPr>
          <p:cNvCxnSpPr>
            <a:cxnSpLocks/>
            <a:stCxn id="60" idx="3"/>
            <a:endCxn id="59" idx="1"/>
          </p:cNvCxnSpPr>
          <p:nvPr/>
        </p:nvCxnSpPr>
        <p:spPr>
          <a:xfrm>
            <a:off x="2548543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1D2AD997-B43D-F6DD-C51F-1A81756E32B6}"/>
              </a:ext>
            </a:extLst>
          </p:cNvPr>
          <p:cNvCxnSpPr>
            <a:cxnSpLocks/>
            <a:stCxn id="59" idx="3"/>
            <a:endCxn id="68" idx="0"/>
          </p:cNvCxnSpPr>
          <p:nvPr/>
        </p:nvCxnSpPr>
        <p:spPr>
          <a:xfrm flipV="1">
            <a:off x="3735214" y="2951999"/>
            <a:ext cx="2589345" cy="1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7C141BC4-DA2D-2EE9-D5B0-F1C304565B21}"/>
              </a:ext>
            </a:extLst>
          </p:cNvPr>
          <p:cNvCxnSpPr>
            <a:cxnSpLocks/>
            <a:stCxn id="60" idx="2"/>
            <a:endCxn id="65" idx="1"/>
          </p:cNvCxnSpPr>
          <p:nvPr/>
        </p:nvCxnSpPr>
        <p:spPr>
          <a:xfrm rot="16200000" flipH="1">
            <a:off x="3276546" y="1954661"/>
            <a:ext cx="648000" cy="3074677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grama de flujo: proceso alternativo 64">
            <a:extLst>
              <a:ext uri="{FF2B5EF4-FFF2-40B4-BE49-F238E27FC236}">
                <a16:creationId xmlns:a16="http://schemas.microsoft.com/office/drawing/2014/main" id="{5F94A29B-C414-5B0C-9B8F-483ED50019EE}"/>
              </a:ext>
            </a:extLst>
          </p:cNvPr>
          <p:cNvSpPr/>
          <p:nvPr/>
        </p:nvSpPr>
        <p:spPr>
          <a:xfrm>
            <a:off x="5137885" y="3600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Estabilización</a:t>
            </a:r>
          </a:p>
        </p:txBody>
      </p: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3C5FA41E-0571-1F5B-FF36-6B351B841BF6}"/>
              </a:ext>
            </a:extLst>
          </p:cNvPr>
          <p:cNvCxnSpPr>
            <a:cxnSpLocks/>
            <a:stCxn id="65" idx="0"/>
            <a:endCxn id="58" idx="2"/>
          </p:cNvCxnSpPr>
          <p:nvPr/>
        </p:nvCxnSpPr>
        <p:spPr>
          <a:xfrm rot="16200000" flipV="1">
            <a:off x="3033879" y="1010657"/>
            <a:ext cx="432000" cy="4746685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Diagrama de flujo: conector fuera de página 67">
            <a:extLst>
              <a:ext uri="{FF2B5EF4-FFF2-40B4-BE49-F238E27FC236}">
                <a16:creationId xmlns:a16="http://schemas.microsoft.com/office/drawing/2014/main" id="{8D3CA7FF-F819-5B22-A7FA-87EAA2E5B9AA}"/>
              </a:ext>
            </a:extLst>
          </p:cNvPr>
          <p:cNvSpPr/>
          <p:nvPr/>
        </p:nvSpPr>
        <p:spPr>
          <a:xfrm rot="16200000">
            <a:off x="6593895" y="2466663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none" lIns="36000" tIns="36000" rIns="36000" bIns="36000" rtlCol="0" anchor="ctr"/>
          <a:lstStyle/>
          <a:p>
            <a:pPr algn="ctr"/>
            <a:r>
              <a:rPr lang="es-AR" sz="1100" dirty="0"/>
              <a:t>Gas</a:t>
            </a:r>
          </a:p>
          <a:p>
            <a:pPr algn="ctr"/>
            <a:r>
              <a:rPr lang="es-AR" sz="1100" dirty="0"/>
              <a:t>Flex (+Cond)</a:t>
            </a:r>
          </a:p>
        </p:txBody>
      </p:sp>
      <p:sp>
        <p:nvSpPr>
          <p:cNvPr id="70" name="Diagrama de flujo: proceso alternativo 69">
            <a:extLst>
              <a:ext uri="{FF2B5EF4-FFF2-40B4-BE49-F238E27FC236}">
                <a16:creationId xmlns:a16="http://schemas.microsoft.com/office/drawing/2014/main" id="{9D08C93F-3BB3-42BE-9E90-DB0EF1A8B113}"/>
              </a:ext>
            </a:extLst>
          </p:cNvPr>
          <p:cNvSpPr/>
          <p:nvPr/>
        </p:nvSpPr>
        <p:spPr>
          <a:xfrm>
            <a:off x="2764543" y="212712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Circ</a:t>
            </a:r>
            <a:r>
              <a:rPr lang="es-AR" sz="1100" dirty="0"/>
              <a:t> TEG</a:t>
            </a: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44FBC4B-8665-A491-F9BB-CB8699819691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3249879" y="2559120"/>
            <a:ext cx="0" cy="180000"/>
          </a:xfrm>
          <a:prstGeom prst="straightConnector1">
            <a:avLst/>
          </a:prstGeom>
          <a:ln w="1905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a 14">
            <a:extLst>
              <a:ext uri="{FF2B5EF4-FFF2-40B4-BE49-F238E27FC236}">
                <a16:creationId xmlns:a16="http://schemas.microsoft.com/office/drawing/2014/main" id="{6E89421D-01EA-C83E-3E96-BA9526C27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11944"/>
              </p:ext>
            </p:extLst>
          </p:nvPr>
        </p:nvGraphicFramePr>
        <p:xfrm>
          <a:off x="391200" y="2137280"/>
          <a:ext cx="2157343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343">
                  <a:extLst>
                    <a:ext uri="{9D8B030D-6E8A-4147-A177-3AD203B41FA5}">
                      <a16:colId xmlns:a16="http://schemas.microsoft.com/office/drawing/2014/main" val="36082680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G+D | DH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63486"/>
                  </a:ext>
                </a:extLst>
              </a:tr>
            </a:tbl>
          </a:graphicData>
        </a:graphic>
      </p:graphicFrame>
      <p:cxnSp>
        <p:nvCxnSpPr>
          <p:cNvPr id="73" name="Conector: angular 72">
            <a:extLst>
              <a:ext uri="{FF2B5EF4-FFF2-40B4-BE49-F238E27FC236}">
                <a16:creationId xmlns:a16="http://schemas.microsoft.com/office/drawing/2014/main" id="{2007D189-9CF0-5E3F-A71A-3DD8F9683AE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83165" y="3150083"/>
            <a:ext cx="647679" cy="262430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: angular 73">
            <a:extLst>
              <a:ext uri="{FF2B5EF4-FFF2-40B4-BE49-F238E27FC236}">
                <a16:creationId xmlns:a16="http://schemas.microsoft.com/office/drawing/2014/main" id="{6B9D81E3-5A74-CBDC-AEF0-D36FDA571F6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60404" y="2290742"/>
            <a:ext cx="1510569" cy="3276000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iagrama de flujo: conector fuera de página 74">
            <a:extLst>
              <a:ext uri="{FF2B5EF4-FFF2-40B4-BE49-F238E27FC236}">
                <a16:creationId xmlns:a16="http://schemas.microsoft.com/office/drawing/2014/main" id="{CBC2BDC1-CFFB-34EE-214E-3A5E28D77DD8}"/>
              </a:ext>
            </a:extLst>
          </p:cNvPr>
          <p:cNvSpPr/>
          <p:nvPr/>
        </p:nvSpPr>
        <p:spPr>
          <a:xfrm rot="16200000">
            <a:off x="6593894" y="4188531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Petróleo</a:t>
            </a:r>
          </a:p>
          <a:p>
            <a:pPr algn="ctr"/>
            <a:r>
              <a:rPr lang="es-AR" sz="1100" dirty="0" err="1"/>
              <a:t>On</a:t>
            </a:r>
            <a:r>
              <a:rPr lang="es-AR" sz="1100" dirty="0"/>
              <a:t> </a:t>
            </a:r>
            <a:r>
              <a:rPr lang="es-AR" sz="1100" dirty="0" err="1"/>
              <a:t>Spec</a:t>
            </a:r>
            <a:endParaRPr lang="es-AR" sz="1100" dirty="0"/>
          </a:p>
        </p:txBody>
      </p:sp>
      <p:sp>
        <p:nvSpPr>
          <p:cNvPr id="76" name="Diagrama de flujo: proceso alternativo 75">
            <a:extLst>
              <a:ext uri="{FF2B5EF4-FFF2-40B4-BE49-F238E27FC236}">
                <a16:creationId xmlns:a16="http://schemas.microsoft.com/office/drawing/2014/main" id="{6EDF01EB-AC7F-1472-23A9-AD355E93FA93}"/>
              </a:ext>
            </a:extLst>
          </p:cNvPr>
          <p:cNvSpPr/>
          <p:nvPr/>
        </p:nvSpPr>
        <p:spPr>
          <a:xfrm>
            <a:off x="3972334" y="4457867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Tratamiento Petróleo</a:t>
            </a:r>
          </a:p>
        </p:txBody>
      </p: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624896F6-F5F8-96BE-F3E6-31CF5E7E8309}"/>
              </a:ext>
            </a:extLst>
          </p:cNvPr>
          <p:cNvCxnSpPr>
            <a:cxnSpLocks/>
            <a:stCxn id="76" idx="3"/>
            <a:endCxn id="75" idx="0"/>
          </p:cNvCxnSpPr>
          <p:nvPr/>
        </p:nvCxnSpPr>
        <p:spPr>
          <a:xfrm>
            <a:off x="4943005" y="4673867"/>
            <a:ext cx="1381553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: angular 77">
            <a:extLst>
              <a:ext uri="{FF2B5EF4-FFF2-40B4-BE49-F238E27FC236}">
                <a16:creationId xmlns:a16="http://schemas.microsoft.com/office/drawing/2014/main" id="{7461F4AD-06AB-2A10-1E67-C34A5BCAE6E0}"/>
              </a:ext>
            </a:extLst>
          </p:cNvPr>
          <p:cNvCxnSpPr>
            <a:cxnSpLocks/>
            <a:stCxn id="65" idx="2"/>
            <a:endCxn id="76" idx="0"/>
          </p:cNvCxnSpPr>
          <p:nvPr/>
        </p:nvCxnSpPr>
        <p:spPr>
          <a:xfrm rot="5400000">
            <a:off x="4827513" y="3662158"/>
            <a:ext cx="425867" cy="1165551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4AD17E23-90C9-0F3D-383A-9AEEAEDD9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85021"/>
              </p:ext>
            </p:extLst>
          </p:nvPr>
        </p:nvGraphicFramePr>
        <p:xfrm>
          <a:off x="7560000" y="2373360"/>
          <a:ext cx="1440000" cy="29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%mol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G+D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58,14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18,10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13,11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6,24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2,04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C6+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0,71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N2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1,50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0,16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3061524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H2O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0,01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8269598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26,8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828384216"/>
                  </a:ext>
                </a:extLst>
              </a:tr>
            </a:tbl>
          </a:graphicData>
        </a:graphic>
      </p:graphicFrame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95512AC2-54A8-201F-EB1C-38D4A4227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17981"/>
              </p:ext>
            </p:extLst>
          </p:nvPr>
        </p:nvGraphicFramePr>
        <p:xfrm>
          <a:off x="9252000" y="2373360"/>
          <a:ext cx="2700000" cy="20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Parámetro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G+D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Heat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Duty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1241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Compress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Power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5767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Gas [kSm3/d]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858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/>
                        <a:t>Cond/LPG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7391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 err="1"/>
                        <a:t>Flare</a:t>
                      </a:r>
                      <a:r>
                        <a:rPr lang="es-AR" sz="1200" b="0" dirty="0"/>
                        <a:t>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2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69A3200-2A78-DE63-64C1-704883C7D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580000"/>
            <a:ext cx="4330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C13E6-523C-69C1-9C6D-69D895D9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rgbClr val="FF6600"/>
                </a:solidFill>
              </a:rPr>
              <a:t>Configuraciones de Instalación</a:t>
            </a:r>
            <a:br>
              <a:rPr lang="es-AR" dirty="0">
                <a:solidFill>
                  <a:srgbClr val="FF6600"/>
                </a:solidFill>
              </a:rPr>
            </a:br>
            <a:r>
              <a:rPr lang="es-AR" dirty="0">
                <a:solidFill>
                  <a:srgbClr val="FF6600"/>
                </a:solidFill>
              </a:rPr>
              <a:t>- G+C+P - Joule-Thompson -</a:t>
            </a:r>
          </a:p>
        </p:txBody>
      </p:sp>
      <p:sp>
        <p:nvSpPr>
          <p:cNvPr id="131" name="Diagrama de flujo: proceso alternativo 130">
            <a:extLst>
              <a:ext uri="{FF2B5EF4-FFF2-40B4-BE49-F238E27FC236}">
                <a16:creationId xmlns:a16="http://schemas.microsoft.com/office/drawing/2014/main" id="{BE087CC3-10C5-1F77-35C7-9FDC4CD046B3}"/>
              </a:ext>
            </a:extLst>
          </p:cNvPr>
          <p:cNvSpPr/>
          <p:nvPr/>
        </p:nvSpPr>
        <p:spPr>
          <a:xfrm>
            <a:off x="391200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Instalaciones de Entrada</a:t>
            </a:r>
          </a:p>
        </p:txBody>
      </p:sp>
      <p:sp>
        <p:nvSpPr>
          <p:cNvPr id="132" name="Diagrama de flujo: proceso alternativo 131">
            <a:extLst>
              <a:ext uri="{FF2B5EF4-FFF2-40B4-BE49-F238E27FC236}">
                <a16:creationId xmlns:a16="http://schemas.microsoft.com/office/drawing/2014/main" id="{F90C2B08-FE8E-616F-3BF5-A09375AB4100}"/>
              </a:ext>
            </a:extLst>
          </p:cNvPr>
          <p:cNvSpPr/>
          <p:nvPr/>
        </p:nvSpPr>
        <p:spPr>
          <a:xfrm>
            <a:off x="3951214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Extrc</a:t>
            </a:r>
            <a:r>
              <a:rPr lang="es-AR" sz="1100" dirty="0"/>
              <a:t> Cond</a:t>
            </a:r>
          </a:p>
          <a:p>
            <a:pPr algn="ctr"/>
            <a:r>
              <a:rPr lang="es-AR" sz="1100" dirty="0"/>
              <a:t>JT</a:t>
            </a:r>
          </a:p>
        </p:txBody>
      </p:sp>
      <p:sp>
        <p:nvSpPr>
          <p:cNvPr id="133" name="Diagrama de flujo: proceso alternativo 132">
            <a:extLst>
              <a:ext uri="{FF2B5EF4-FFF2-40B4-BE49-F238E27FC236}">
                <a16:creationId xmlns:a16="http://schemas.microsoft.com/office/drawing/2014/main" id="{06C2D4AC-1563-1F92-6735-106F19F06AE7}"/>
              </a:ext>
            </a:extLst>
          </p:cNvPr>
          <p:cNvSpPr/>
          <p:nvPr/>
        </p:nvSpPr>
        <p:spPr>
          <a:xfrm>
            <a:off x="5137885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Salida</a:t>
            </a:r>
          </a:p>
        </p:txBody>
      </p:sp>
      <p:sp>
        <p:nvSpPr>
          <p:cNvPr id="134" name="Diagrama de flujo: proceso alternativo 133">
            <a:extLst>
              <a:ext uri="{FF2B5EF4-FFF2-40B4-BE49-F238E27FC236}">
                <a16:creationId xmlns:a16="http://schemas.microsoft.com/office/drawing/2014/main" id="{5A4A097D-07E7-2316-70CB-58F2CCAB0859}"/>
              </a:ext>
            </a:extLst>
          </p:cNvPr>
          <p:cNvSpPr/>
          <p:nvPr/>
        </p:nvSpPr>
        <p:spPr>
          <a:xfrm>
            <a:off x="2764543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Deshidratación</a:t>
            </a:r>
          </a:p>
          <a:p>
            <a:pPr algn="ctr"/>
            <a:r>
              <a:rPr lang="es-AR" sz="1100" dirty="0"/>
              <a:t>TEG</a:t>
            </a:r>
          </a:p>
        </p:txBody>
      </p:sp>
      <p:sp>
        <p:nvSpPr>
          <p:cNvPr id="135" name="Diagrama de flujo: proceso alternativo 134">
            <a:extLst>
              <a:ext uri="{FF2B5EF4-FFF2-40B4-BE49-F238E27FC236}">
                <a16:creationId xmlns:a16="http://schemas.microsoft.com/office/drawing/2014/main" id="{27D559EE-D8F0-C0C2-5C58-4B0265EEA3EB}"/>
              </a:ext>
            </a:extLst>
          </p:cNvPr>
          <p:cNvSpPr/>
          <p:nvPr/>
        </p:nvSpPr>
        <p:spPr>
          <a:xfrm>
            <a:off x="1577872" y="27360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Compresión de Entrada</a:t>
            </a:r>
          </a:p>
        </p:txBody>
      </p:sp>
      <p:cxnSp>
        <p:nvCxnSpPr>
          <p:cNvPr id="136" name="Conector recto de flecha 135">
            <a:extLst>
              <a:ext uri="{FF2B5EF4-FFF2-40B4-BE49-F238E27FC236}">
                <a16:creationId xmlns:a16="http://schemas.microsoft.com/office/drawing/2014/main" id="{5B47FE2C-34AC-7E8A-C851-48229F8063E8}"/>
              </a:ext>
            </a:extLst>
          </p:cNvPr>
          <p:cNvCxnSpPr>
            <a:cxnSpLocks/>
            <a:stCxn id="131" idx="3"/>
            <a:endCxn id="135" idx="1"/>
          </p:cNvCxnSpPr>
          <p:nvPr/>
        </p:nvCxnSpPr>
        <p:spPr>
          <a:xfrm>
            <a:off x="1361871" y="2952000"/>
            <a:ext cx="216001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de flecha 136">
            <a:extLst>
              <a:ext uri="{FF2B5EF4-FFF2-40B4-BE49-F238E27FC236}">
                <a16:creationId xmlns:a16="http://schemas.microsoft.com/office/drawing/2014/main" id="{AB28EA0B-271B-9EB5-CD6D-BDC772E14E2B}"/>
              </a:ext>
            </a:extLst>
          </p:cNvPr>
          <p:cNvCxnSpPr>
            <a:cxnSpLocks/>
            <a:stCxn id="135" idx="3"/>
            <a:endCxn id="134" idx="1"/>
          </p:cNvCxnSpPr>
          <p:nvPr/>
        </p:nvCxnSpPr>
        <p:spPr>
          <a:xfrm>
            <a:off x="2548543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de flecha 137">
            <a:extLst>
              <a:ext uri="{FF2B5EF4-FFF2-40B4-BE49-F238E27FC236}">
                <a16:creationId xmlns:a16="http://schemas.microsoft.com/office/drawing/2014/main" id="{9FB9D04C-3F4D-9A60-2BD2-F08965AA7F48}"/>
              </a:ext>
            </a:extLst>
          </p:cNvPr>
          <p:cNvCxnSpPr>
            <a:cxnSpLocks/>
            <a:stCxn id="134" idx="3"/>
            <a:endCxn id="132" idx="1"/>
          </p:cNvCxnSpPr>
          <p:nvPr/>
        </p:nvCxnSpPr>
        <p:spPr>
          <a:xfrm>
            <a:off x="3735214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recto de flecha 138">
            <a:extLst>
              <a:ext uri="{FF2B5EF4-FFF2-40B4-BE49-F238E27FC236}">
                <a16:creationId xmlns:a16="http://schemas.microsoft.com/office/drawing/2014/main" id="{5C734514-E1AF-93E3-84CB-25C4881CCD90}"/>
              </a:ext>
            </a:extLst>
          </p:cNvPr>
          <p:cNvCxnSpPr>
            <a:cxnSpLocks/>
            <a:stCxn id="132" idx="3"/>
            <a:endCxn id="133" idx="1"/>
          </p:cNvCxnSpPr>
          <p:nvPr/>
        </p:nvCxnSpPr>
        <p:spPr>
          <a:xfrm>
            <a:off x="4921885" y="2952000"/>
            <a:ext cx="216000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: angular 139">
            <a:extLst>
              <a:ext uri="{FF2B5EF4-FFF2-40B4-BE49-F238E27FC236}">
                <a16:creationId xmlns:a16="http://schemas.microsoft.com/office/drawing/2014/main" id="{3766EC05-9577-4A01-A692-515C5C9526BD}"/>
              </a:ext>
            </a:extLst>
          </p:cNvPr>
          <p:cNvCxnSpPr>
            <a:cxnSpLocks/>
            <a:stCxn id="135" idx="2"/>
          </p:cNvCxnSpPr>
          <p:nvPr/>
        </p:nvCxnSpPr>
        <p:spPr>
          <a:xfrm rot="16200000" flipH="1">
            <a:off x="3217124" y="2014083"/>
            <a:ext cx="766845" cy="3074677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Diagrama de flujo: proceso alternativo 140">
            <a:extLst>
              <a:ext uri="{FF2B5EF4-FFF2-40B4-BE49-F238E27FC236}">
                <a16:creationId xmlns:a16="http://schemas.microsoft.com/office/drawing/2014/main" id="{3AF458BA-DDA5-9127-193B-48852A6F9E3B}"/>
              </a:ext>
            </a:extLst>
          </p:cNvPr>
          <p:cNvSpPr/>
          <p:nvPr/>
        </p:nvSpPr>
        <p:spPr>
          <a:xfrm>
            <a:off x="5137885" y="3605137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Estabilización</a:t>
            </a:r>
          </a:p>
        </p:txBody>
      </p:sp>
      <p:cxnSp>
        <p:nvCxnSpPr>
          <p:cNvPr id="142" name="Conector: angular 141">
            <a:extLst>
              <a:ext uri="{FF2B5EF4-FFF2-40B4-BE49-F238E27FC236}">
                <a16:creationId xmlns:a16="http://schemas.microsoft.com/office/drawing/2014/main" id="{A7D34563-09A4-76C7-69C8-4BFCA6246291}"/>
              </a:ext>
            </a:extLst>
          </p:cNvPr>
          <p:cNvCxnSpPr>
            <a:cxnSpLocks/>
            <a:stCxn id="132" idx="2"/>
          </p:cNvCxnSpPr>
          <p:nvPr/>
        </p:nvCxnSpPr>
        <p:spPr>
          <a:xfrm rot="16200000" flipH="1">
            <a:off x="4519307" y="3085242"/>
            <a:ext cx="535821" cy="701335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de flecha 142">
            <a:extLst>
              <a:ext uri="{FF2B5EF4-FFF2-40B4-BE49-F238E27FC236}">
                <a16:creationId xmlns:a16="http://schemas.microsoft.com/office/drawing/2014/main" id="{A764D832-51A1-576D-A875-EADD142E1E16}"/>
              </a:ext>
            </a:extLst>
          </p:cNvPr>
          <p:cNvCxnSpPr>
            <a:cxnSpLocks/>
            <a:stCxn id="133" idx="3"/>
            <a:endCxn id="146" idx="0"/>
          </p:cNvCxnSpPr>
          <p:nvPr/>
        </p:nvCxnSpPr>
        <p:spPr>
          <a:xfrm flipV="1">
            <a:off x="6108556" y="2951999"/>
            <a:ext cx="220198" cy="1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de flecha 143">
            <a:extLst>
              <a:ext uri="{FF2B5EF4-FFF2-40B4-BE49-F238E27FC236}">
                <a16:creationId xmlns:a16="http://schemas.microsoft.com/office/drawing/2014/main" id="{74323928-27D0-4126-583D-6662853EC775}"/>
              </a:ext>
            </a:extLst>
          </p:cNvPr>
          <p:cNvCxnSpPr>
            <a:cxnSpLocks/>
            <a:stCxn id="141" idx="3"/>
            <a:endCxn id="147" idx="0"/>
          </p:cNvCxnSpPr>
          <p:nvPr/>
        </p:nvCxnSpPr>
        <p:spPr>
          <a:xfrm>
            <a:off x="6108556" y="3821137"/>
            <a:ext cx="216292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: angular 144">
            <a:extLst>
              <a:ext uri="{FF2B5EF4-FFF2-40B4-BE49-F238E27FC236}">
                <a16:creationId xmlns:a16="http://schemas.microsoft.com/office/drawing/2014/main" id="{2ED3C4E0-AF64-D570-12A4-0163B7212862}"/>
              </a:ext>
            </a:extLst>
          </p:cNvPr>
          <p:cNvCxnSpPr>
            <a:cxnSpLocks/>
            <a:stCxn id="141" idx="0"/>
            <a:endCxn id="131" idx="2"/>
          </p:cNvCxnSpPr>
          <p:nvPr/>
        </p:nvCxnSpPr>
        <p:spPr>
          <a:xfrm rot="16200000" flipV="1">
            <a:off x="3031311" y="1013226"/>
            <a:ext cx="437137" cy="4746685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iagrama de flujo: conector fuera de página 145">
            <a:extLst>
              <a:ext uri="{FF2B5EF4-FFF2-40B4-BE49-F238E27FC236}">
                <a16:creationId xmlns:a16="http://schemas.microsoft.com/office/drawing/2014/main" id="{434CD3E0-7FD6-D206-8CC1-EAE2C78F611B}"/>
              </a:ext>
            </a:extLst>
          </p:cNvPr>
          <p:cNvSpPr/>
          <p:nvPr/>
        </p:nvSpPr>
        <p:spPr>
          <a:xfrm rot="16200000">
            <a:off x="6598090" y="2466663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Gas</a:t>
            </a:r>
          </a:p>
          <a:p>
            <a:pPr algn="ctr"/>
            <a:r>
              <a:rPr lang="es-AR" sz="1100" dirty="0"/>
              <a:t>Flex</a:t>
            </a:r>
          </a:p>
        </p:txBody>
      </p:sp>
      <p:sp>
        <p:nvSpPr>
          <p:cNvPr id="147" name="Diagrama de flujo: conector fuera de página 146">
            <a:extLst>
              <a:ext uri="{FF2B5EF4-FFF2-40B4-BE49-F238E27FC236}">
                <a16:creationId xmlns:a16="http://schemas.microsoft.com/office/drawing/2014/main" id="{EDC2C81E-C600-9832-0150-4DFEAE531F23}"/>
              </a:ext>
            </a:extLst>
          </p:cNvPr>
          <p:cNvSpPr/>
          <p:nvPr/>
        </p:nvSpPr>
        <p:spPr>
          <a:xfrm rot="16200000">
            <a:off x="6594184" y="3335801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LPG*</a:t>
            </a:r>
          </a:p>
        </p:txBody>
      </p:sp>
      <p:sp>
        <p:nvSpPr>
          <p:cNvPr id="148" name="Diagrama de flujo: proceso alternativo 147">
            <a:extLst>
              <a:ext uri="{FF2B5EF4-FFF2-40B4-BE49-F238E27FC236}">
                <a16:creationId xmlns:a16="http://schemas.microsoft.com/office/drawing/2014/main" id="{D3455239-1F37-B6FB-8D88-7E90CF011E3A}"/>
              </a:ext>
            </a:extLst>
          </p:cNvPr>
          <p:cNvSpPr/>
          <p:nvPr/>
        </p:nvSpPr>
        <p:spPr>
          <a:xfrm>
            <a:off x="2764543" y="213728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 err="1"/>
              <a:t>Circ</a:t>
            </a:r>
            <a:r>
              <a:rPr lang="es-AR" sz="1100" dirty="0"/>
              <a:t> TEG</a:t>
            </a:r>
          </a:p>
        </p:txBody>
      </p:sp>
      <p:cxnSp>
        <p:nvCxnSpPr>
          <p:cNvPr id="149" name="Conector recto de flecha 148">
            <a:extLst>
              <a:ext uri="{FF2B5EF4-FFF2-40B4-BE49-F238E27FC236}">
                <a16:creationId xmlns:a16="http://schemas.microsoft.com/office/drawing/2014/main" id="{4D868340-A505-D792-026C-EFB58CBB11CA}"/>
              </a:ext>
            </a:extLst>
          </p:cNvPr>
          <p:cNvCxnSpPr>
            <a:cxnSpLocks/>
            <a:stCxn id="148" idx="2"/>
          </p:cNvCxnSpPr>
          <p:nvPr/>
        </p:nvCxnSpPr>
        <p:spPr>
          <a:xfrm>
            <a:off x="3249879" y="2569280"/>
            <a:ext cx="0" cy="180000"/>
          </a:xfrm>
          <a:prstGeom prst="straightConnector1">
            <a:avLst/>
          </a:prstGeom>
          <a:ln w="19050">
            <a:solidFill>
              <a:srgbClr val="0066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Tabla 14">
            <a:extLst>
              <a:ext uri="{FF2B5EF4-FFF2-40B4-BE49-F238E27FC236}">
                <a16:creationId xmlns:a16="http://schemas.microsoft.com/office/drawing/2014/main" id="{61867041-2580-8394-0658-2609D262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53458"/>
              </p:ext>
            </p:extLst>
          </p:nvPr>
        </p:nvGraphicFramePr>
        <p:xfrm>
          <a:off x="391200" y="2147440"/>
          <a:ext cx="2157343" cy="3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343">
                  <a:extLst>
                    <a:ext uri="{9D8B030D-6E8A-4147-A177-3AD203B41FA5}">
                      <a16:colId xmlns:a16="http://schemas.microsoft.com/office/drawing/2014/main" val="36082680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s-AR" sz="1100" dirty="0">
                          <a:solidFill>
                            <a:schemeClr val="tx1"/>
                          </a:solidFill>
                        </a:rPr>
                        <a:t>G+C | JT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63486"/>
                  </a:ext>
                </a:extLst>
              </a:tr>
            </a:tbl>
          </a:graphicData>
        </a:graphic>
      </p:graphicFrame>
      <p:cxnSp>
        <p:nvCxnSpPr>
          <p:cNvPr id="151" name="Conector: angular 150">
            <a:extLst>
              <a:ext uri="{FF2B5EF4-FFF2-40B4-BE49-F238E27FC236}">
                <a16:creationId xmlns:a16="http://schemas.microsoft.com/office/drawing/2014/main" id="{AAC52D9D-65CF-5F61-B080-154ECD80D2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59692" y="2298565"/>
            <a:ext cx="1510569" cy="3276000"/>
          </a:xfrm>
          <a:prstGeom prst="bentConnector2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Diagrama de flujo: conector fuera de página 151">
            <a:extLst>
              <a:ext uri="{FF2B5EF4-FFF2-40B4-BE49-F238E27FC236}">
                <a16:creationId xmlns:a16="http://schemas.microsoft.com/office/drawing/2014/main" id="{A5895BE8-3B36-8E35-9BF9-9370BDC58BDC}"/>
              </a:ext>
            </a:extLst>
          </p:cNvPr>
          <p:cNvSpPr/>
          <p:nvPr/>
        </p:nvSpPr>
        <p:spPr>
          <a:xfrm rot="16200000">
            <a:off x="6594186" y="4187464"/>
            <a:ext cx="431999" cy="970672"/>
          </a:xfrm>
          <a:prstGeom prst="flowChartOffpageConnector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AR" sz="1100" dirty="0"/>
              <a:t>Petróleo</a:t>
            </a:r>
          </a:p>
          <a:p>
            <a:pPr algn="ctr"/>
            <a:r>
              <a:rPr lang="es-AR" sz="1100" dirty="0" err="1"/>
              <a:t>On</a:t>
            </a:r>
            <a:r>
              <a:rPr lang="es-AR" sz="1100" dirty="0"/>
              <a:t> </a:t>
            </a:r>
            <a:r>
              <a:rPr lang="es-AR" sz="1100" dirty="0" err="1"/>
              <a:t>Spec</a:t>
            </a:r>
            <a:endParaRPr lang="es-AR" sz="1100" dirty="0"/>
          </a:p>
        </p:txBody>
      </p:sp>
      <p:sp>
        <p:nvSpPr>
          <p:cNvPr id="153" name="Diagrama de flujo: proceso alternativo 152">
            <a:extLst>
              <a:ext uri="{FF2B5EF4-FFF2-40B4-BE49-F238E27FC236}">
                <a16:creationId xmlns:a16="http://schemas.microsoft.com/office/drawing/2014/main" id="{1F0F8EBF-B13D-F982-938D-C58CF9E32098}"/>
              </a:ext>
            </a:extLst>
          </p:cNvPr>
          <p:cNvSpPr/>
          <p:nvPr/>
        </p:nvSpPr>
        <p:spPr>
          <a:xfrm>
            <a:off x="3972000" y="4456800"/>
            <a:ext cx="970671" cy="432000"/>
          </a:xfrm>
          <a:prstGeom prst="flowChartAlternateProcess">
            <a:avLst/>
          </a:prstGeom>
          <a:solidFill>
            <a:srgbClr val="00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AR" sz="1100" dirty="0"/>
              <a:t>Tratamiento Petróleo</a:t>
            </a:r>
          </a:p>
        </p:txBody>
      </p:sp>
      <p:cxnSp>
        <p:nvCxnSpPr>
          <p:cNvPr id="154" name="Conector recto de flecha 153">
            <a:extLst>
              <a:ext uri="{FF2B5EF4-FFF2-40B4-BE49-F238E27FC236}">
                <a16:creationId xmlns:a16="http://schemas.microsoft.com/office/drawing/2014/main" id="{C5805607-A75A-CCEB-1A63-5DE7DBF8F2EF}"/>
              </a:ext>
            </a:extLst>
          </p:cNvPr>
          <p:cNvCxnSpPr>
            <a:cxnSpLocks/>
            <a:stCxn id="153" idx="3"/>
            <a:endCxn id="152" idx="0"/>
          </p:cNvCxnSpPr>
          <p:nvPr/>
        </p:nvCxnSpPr>
        <p:spPr>
          <a:xfrm>
            <a:off x="4942671" y="4672800"/>
            <a:ext cx="1382179" cy="0"/>
          </a:xfrm>
          <a:prstGeom prst="straightConnector1">
            <a:avLst/>
          </a:prstGeom>
          <a:ln w="1905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: angular 154">
            <a:extLst>
              <a:ext uri="{FF2B5EF4-FFF2-40B4-BE49-F238E27FC236}">
                <a16:creationId xmlns:a16="http://schemas.microsoft.com/office/drawing/2014/main" id="{5D60CC4A-BB30-3ED4-5FD7-2F0FB1A5D85A}"/>
              </a:ext>
            </a:extLst>
          </p:cNvPr>
          <p:cNvCxnSpPr>
            <a:cxnSpLocks/>
            <a:stCxn id="141" idx="2"/>
            <a:endCxn id="153" idx="0"/>
          </p:cNvCxnSpPr>
          <p:nvPr/>
        </p:nvCxnSpPr>
        <p:spPr>
          <a:xfrm rot="5400000">
            <a:off x="4830448" y="3664026"/>
            <a:ext cx="419663" cy="1165885"/>
          </a:xfrm>
          <a:prstGeom prst="bentConnector3">
            <a:avLst>
              <a:gd name="adj1" fmla="val 50000"/>
            </a:avLst>
          </a:prstGeom>
          <a:ln w="19050">
            <a:solidFill>
              <a:srgbClr val="006699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9" name="Tabla 178">
            <a:extLst>
              <a:ext uri="{FF2B5EF4-FFF2-40B4-BE49-F238E27FC236}">
                <a16:creationId xmlns:a16="http://schemas.microsoft.com/office/drawing/2014/main" id="{B6F35411-0394-06C3-F2B9-A54F7D3AF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51566"/>
              </p:ext>
            </p:extLst>
          </p:nvPr>
        </p:nvGraphicFramePr>
        <p:xfrm>
          <a:off x="7559999" y="2373360"/>
          <a:ext cx="1440000" cy="29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%mol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G+C JT</a:t>
                      </a:r>
                      <a:endParaRPr lang="es-AR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C1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68,53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17,63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8,93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2,46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C5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0,38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C6+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0,04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N2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1,84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CO2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0,18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3061524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H2O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algn="r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65mg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8269598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22,6</a:t>
                      </a:r>
                      <a:endParaRPr lang="es-A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828384216"/>
                  </a:ext>
                </a:extLst>
              </a:tr>
            </a:tbl>
          </a:graphicData>
        </a:graphic>
      </p:graphicFrame>
      <p:graphicFrame>
        <p:nvGraphicFramePr>
          <p:cNvPr id="181" name="Tabla 180">
            <a:extLst>
              <a:ext uri="{FF2B5EF4-FFF2-40B4-BE49-F238E27FC236}">
                <a16:creationId xmlns:a16="http://schemas.microsoft.com/office/drawing/2014/main" id="{ECC6CC03-95EF-1D59-5BA4-D80239446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31167"/>
              </p:ext>
            </p:extLst>
          </p:nvPr>
        </p:nvGraphicFramePr>
        <p:xfrm>
          <a:off x="9252000" y="2373360"/>
          <a:ext cx="2700000" cy="205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Parámetro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A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G+C JT</a:t>
                      </a:r>
                      <a:endParaRPr lang="es-A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8987" marR="48987" marT="24493" marB="244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Heat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Duty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200" dirty="0"/>
                        <a:t>797</a:t>
                      </a:r>
                      <a:endParaRPr lang="es-AR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u="none" strike="noStrike" kern="1200" dirty="0" err="1">
                          <a:effectLst/>
                        </a:rPr>
                        <a:t>Compress</a:t>
                      </a:r>
                      <a:r>
                        <a:rPr lang="es-AR" sz="1200" u="none" strike="noStrike" kern="1200" dirty="0">
                          <a:effectLst/>
                        </a:rPr>
                        <a:t> </a:t>
                      </a:r>
                      <a:r>
                        <a:rPr lang="es-AR" sz="1200" u="none" strike="noStrike" kern="1200" dirty="0" err="1">
                          <a:effectLst/>
                        </a:rPr>
                        <a:t>Power</a:t>
                      </a:r>
                      <a:r>
                        <a:rPr lang="es-AR" sz="1200" u="none" strike="noStrike" kern="1200" dirty="0">
                          <a:effectLst/>
                        </a:rPr>
                        <a:t> [kW]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6349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Gas [kSm3/d]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882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/>
                        <a:t>Cond/LPG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6390</a:t>
                      </a:r>
                      <a:endParaRPr lang="es-A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s-AR" sz="1200" b="0" dirty="0" err="1"/>
                        <a:t>Flare</a:t>
                      </a:r>
                      <a:r>
                        <a:rPr lang="es-AR" sz="1200" b="0" dirty="0"/>
                        <a:t> [kg/h]</a:t>
                      </a:r>
                      <a:endParaRPr lang="es-AR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="0" u="none" strike="noStrike" kern="120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s-AR" sz="1200" b="0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406637693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8F42539-EAD6-63E8-EE07-3C5B6978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5580000"/>
            <a:ext cx="46311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42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fb3e4b-9012-4cb3-8be9-760910cf01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E1358ECF24AE488412AAD712271796" ma:contentTypeVersion="18" ma:contentTypeDescription="Crear nuevo documento." ma:contentTypeScope="" ma:versionID="f9cf6293b91d857e56a333e1be848eff">
  <xsd:schema xmlns:xsd="http://www.w3.org/2001/XMLSchema" xmlns:xs="http://www.w3.org/2001/XMLSchema" xmlns:p="http://schemas.microsoft.com/office/2006/metadata/properties" xmlns:ns3="bc27af31-c2ae-4f38-bea8-635a809a7336" xmlns:ns4="e0fb3e4b-9012-4cb3-8be9-760910cf0105" targetNamespace="http://schemas.microsoft.com/office/2006/metadata/properties" ma:root="true" ma:fieldsID="830872542045e4663a9db201e41ac179" ns3:_="" ns4:_="">
    <xsd:import namespace="bc27af31-c2ae-4f38-bea8-635a809a7336"/>
    <xsd:import namespace="e0fb3e4b-9012-4cb3-8be9-760910cf010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7af31-c2ae-4f38-bea8-635a809a73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b3e4b-9012-4cb3-8be9-760910c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87DFE-0FED-4E48-B8D0-D4D0DADDE35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e0fb3e4b-9012-4cb3-8be9-760910cf0105"/>
    <ds:schemaRef ds:uri="http://purl.org/dc/elements/1.1/"/>
    <ds:schemaRef ds:uri="http://www.w3.org/XML/1998/namespace"/>
    <ds:schemaRef ds:uri="http://schemas.microsoft.com/office/infopath/2007/PartnerControls"/>
    <ds:schemaRef ds:uri="bc27af31-c2ae-4f38-bea8-635a809a733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A4CECC-9189-4456-8225-7417D6CBD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27af31-c2ae-4f38-bea8-635a809a7336"/>
    <ds:schemaRef ds:uri="e0fb3e4b-9012-4cb3-8be9-760910cf01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315CDE-5C54-443E-9432-092963496E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14756</TotalTime>
  <Words>1421</Words>
  <Application>Microsoft Office PowerPoint</Application>
  <PresentationFormat>Panorámica</PresentationFormat>
  <Paragraphs>462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Viabilizando el Procesamiento de Gas Asociado en Plantas de Tratamiento de Petróleo</vt:lpstr>
      <vt:lpstr>Ideas Iniciales …</vt:lpstr>
      <vt:lpstr>Condiciones de Borde para el Desarrollo - Basado en Hechos Reales -</vt:lpstr>
      <vt:lpstr>Destinos Posibles -Mirando con Más Detalle -</vt:lpstr>
      <vt:lpstr>Hidrocarburos Derivados del Gas Asociado - Transporte y Comercialización -</vt:lpstr>
      <vt:lpstr>Destinos Posibles y Segregación de Productos - La Necesidad de Mayor Separación -</vt:lpstr>
      <vt:lpstr>Configuraciones de Instalación - G+F - Deshidratación -</vt:lpstr>
      <vt:lpstr>Configuraciones de Instalación - G+D - Deshidratación -</vt:lpstr>
      <vt:lpstr>Configuraciones de Instalación - G+C+P - Joule-Thompson -</vt:lpstr>
      <vt:lpstr>Configuraciones de Instalación - G+C - Refrigeración Mecánica - </vt:lpstr>
      <vt:lpstr>Configuraciones de Instalación - G+E+C - JT+DeC2 -</vt:lpstr>
      <vt:lpstr>Configuraciones de Instalación - Resumen e Indicadores Económicos -</vt:lpstr>
      <vt:lpstr>Resultados de Eficiencia Energética y Reducción de Emisiones</vt:lpstr>
      <vt:lpstr>Volviendo a las Ideas Iniciales …</vt:lpstr>
      <vt:lpstr>Volviendo a las Ideas Iniciales …</vt:lpstr>
      <vt:lpstr>¡ Gracias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Juan Martin Pandolfi</cp:lastModifiedBy>
  <cp:revision>33</cp:revision>
  <dcterms:created xsi:type="dcterms:W3CDTF">2023-09-29T15:52:27Z</dcterms:created>
  <dcterms:modified xsi:type="dcterms:W3CDTF">2023-11-08T14:28:33Z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0x0101006DE1358ECF24AE488412AAD712271796</vt:lpwstr>
  </property>
</Properties>
</file>