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4"/>
  </p:notesMasterIdLst>
  <p:sldIdLst>
    <p:sldId id="256" r:id="rId6"/>
    <p:sldId id="8343" r:id="rId7"/>
    <p:sldId id="8333" r:id="rId8"/>
    <p:sldId id="261" r:id="rId9"/>
    <p:sldId id="8335" r:id="rId10"/>
    <p:sldId id="8337" r:id="rId11"/>
    <p:sldId id="390" r:id="rId12"/>
    <p:sldId id="8347" r:id="rId13"/>
    <p:sldId id="8336" r:id="rId14"/>
    <p:sldId id="8348" r:id="rId15"/>
    <p:sldId id="8338" r:id="rId16"/>
    <p:sldId id="8345" r:id="rId17"/>
    <p:sldId id="8344" r:id="rId18"/>
    <p:sldId id="8346" r:id="rId19"/>
    <p:sldId id="8342" r:id="rId20"/>
    <p:sldId id="8339" r:id="rId21"/>
    <p:sldId id="8341" r:id="rId22"/>
    <p:sldId id="8340" r:id="rId2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2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D97DBE-F589-AEE6-612A-08A360090914}" name="Luciana Bava" initials="LB" userId="S::luciana.bava@kemira.com::4c920aab-49af-4c85-b64b-ea717dbc2fa2" providerId="AD"/>
  <p188:author id="{10FB43D0-F76C-CBDA-ABD1-999AE867EE94}" name="Mehrdad Hesampour" initials="MH" userId="S::mehrdad.hesampour@kemira.com::a780b3cc-134a-49a6-aeec-d74d1329c8fd" providerId="AD"/>
  <p188:author id="{31C0C7D5-07D8-3B5B-DDA5-829F2ABF92E1}" name="Elsa Olmos" initials="EO" userId="S::elsa.olmos@kemira.com::958c2c0d-09d1-417e-b620-9b6cf742ff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48" autoAdjust="0"/>
  </p:normalViewPr>
  <p:slideViewPr>
    <p:cSldViewPr snapToGrid="0" showGuides="1">
      <p:cViewPr varScale="1">
        <p:scale>
          <a:sx n="66" d="100"/>
          <a:sy n="66" d="100"/>
        </p:scale>
        <p:origin x="1224" y="58"/>
      </p:cViewPr>
      <p:guideLst>
        <p:guide orient="horz" pos="528"/>
        <p:guide pos="216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2C196C-EA1F-4783-B19A-C79A315548AF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0A016-63C5-48FC-A879-ACB2E855E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0F457-48D4-4255-BE48-A6EEAE4289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31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9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34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30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74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78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01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61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1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0A016-63C5-48FC-A879-ACB2E855EB5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7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30329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948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011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9685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212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7244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98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0762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5857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1428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BD588C-72C4-438A-84A1-D43A38B45BA8}" type="datetimeFigureOut">
              <a:rPr lang="es-AR" smtClean="0"/>
              <a:t>6/11/2023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83CCED-1C8F-46F0-A0B1-652142E86B5E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97284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2" y="169830"/>
            <a:ext cx="11379200" cy="59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2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rica.pin@kemira.com" TargetMode="External"/><Relationship Id="rId2" Type="http://schemas.openxmlformats.org/officeDocument/2006/relationships/hyperlink" Target="mailto:luciana.bava@kemira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999216" cy="2387600"/>
          </a:xfrm>
        </p:spPr>
        <p:txBody>
          <a:bodyPr/>
          <a:lstStyle/>
          <a:p>
            <a:pPr algn="l"/>
            <a:r>
              <a:rPr lang="en-US" sz="4400" dirty="0"/>
              <a:t>Evaluation of thermal stability and propagation of sulfonated polymers in high salinity and high temperature conditions</a:t>
            </a:r>
            <a:endParaRPr lang="es-A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44568"/>
            <a:ext cx="9661451" cy="1655762"/>
          </a:xfrm>
        </p:spPr>
        <p:txBody>
          <a:bodyPr/>
          <a:lstStyle/>
          <a:p>
            <a:r>
              <a:rPr lang="es-AR" dirty="0"/>
              <a:t>M. Hesampour, </a:t>
            </a:r>
            <a:r>
              <a:rPr lang="es-AR" u="sng" dirty="0"/>
              <a:t>L. Bava</a:t>
            </a:r>
            <a:r>
              <a:rPr lang="es-AR" dirty="0"/>
              <a:t>, L. Nurmi, S. Hanski, K. Henttunen, N. </a:t>
            </a:r>
            <a:r>
              <a:rPr lang="es-AR" dirty="0" err="1"/>
              <a:t>Donnel</a:t>
            </a:r>
            <a:r>
              <a:rPr lang="es-AR" dirty="0"/>
              <a:t>, E. Pin</a:t>
            </a:r>
          </a:p>
          <a:p>
            <a:endParaRPr lang="es-AR" sz="1050" dirty="0"/>
          </a:p>
          <a:p>
            <a:r>
              <a:rPr lang="es-AR" sz="2400" dirty="0">
                <a:hlinkClick r:id="rId2"/>
              </a:rPr>
              <a:t>luciana.bava@kemira.com</a:t>
            </a:r>
            <a:endParaRPr lang="es-AR" sz="2400" dirty="0"/>
          </a:p>
          <a:p>
            <a:r>
              <a:rPr lang="es-AR" sz="2400" dirty="0">
                <a:hlinkClick r:id="rId3"/>
              </a:rPr>
              <a:t>erica.pin@kemira.com</a:t>
            </a:r>
            <a:r>
              <a:rPr lang="es-AR" sz="2400" dirty="0"/>
              <a:t> </a:t>
            </a:r>
          </a:p>
          <a:p>
            <a:endParaRPr lang="es-AR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A7D5ED0-9C4D-8001-75E7-AFAF5A28D7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18608" y="5956522"/>
            <a:ext cx="381000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CDBA-729A-BE58-22B0-32F9AB367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90"/>
            <a:ext cx="10784478" cy="1392420"/>
          </a:xfrm>
        </p:spPr>
        <p:txBody>
          <a:bodyPr/>
          <a:lstStyle/>
          <a:p>
            <a:r>
              <a:rPr lang="en-US" dirty="0"/>
              <a:t>Thermal aging, accelerated vs. standard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E45D763-F8B8-1FB0-8F6B-CFAAD40A04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158146"/>
              </p:ext>
            </p:extLst>
          </p:nvPr>
        </p:nvGraphicFramePr>
        <p:xfrm>
          <a:off x="409609" y="4045486"/>
          <a:ext cx="11372782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374">
                  <a:extLst>
                    <a:ext uri="{9D8B030D-6E8A-4147-A177-3AD203B41FA5}">
                      <a16:colId xmlns:a16="http://schemas.microsoft.com/office/drawing/2014/main" val="3670233959"/>
                    </a:ext>
                  </a:extLst>
                </a:gridCol>
                <a:gridCol w="2885861">
                  <a:extLst>
                    <a:ext uri="{9D8B030D-6E8A-4147-A177-3AD203B41FA5}">
                      <a16:colId xmlns:a16="http://schemas.microsoft.com/office/drawing/2014/main" val="1885357094"/>
                    </a:ext>
                  </a:extLst>
                </a:gridCol>
                <a:gridCol w="1437376">
                  <a:extLst>
                    <a:ext uri="{9D8B030D-6E8A-4147-A177-3AD203B41FA5}">
                      <a16:colId xmlns:a16="http://schemas.microsoft.com/office/drawing/2014/main" val="3331476929"/>
                    </a:ext>
                  </a:extLst>
                </a:gridCol>
                <a:gridCol w="4569171">
                  <a:extLst>
                    <a:ext uri="{9D8B030D-6E8A-4147-A177-3AD203B41FA5}">
                      <a16:colId xmlns:a16="http://schemas.microsoft.com/office/drawing/2014/main" val="725596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Aging temperature,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Reservoir temperature,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Time (days) to get data for </a:t>
                      </a: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 year stability </a:t>
                      </a:r>
                      <a:r>
                        <a:rPr lang="en-US" sz="2000" dirty="0"/>
                        <a:t>at reservoir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820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3497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61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44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2000" dirty="0"/>
                        <a:t>6</a:t>
                      </a:r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589406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D621130-3458-AE5F-714B-AB038307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" y="2203771"/>
            <a:ext cx="1752845" cy="543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714E0B-705E-1906-8B61-4FB9AAB9D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29371"/>
            <a:ext cx="3858163" cy="11717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84B879-9920-C6D4-5A65-E017EB9B19AB}"/>
              </a:ext>
            </a:extLst>
          </p:cNvPr>
          <p:cNvSpPr txBox="1"/>
          <p:nvPr/>
        </p:nvSpPr>
        <p:spPr>
          <a:xfrm>
            <a:off x="1088571" y="3078480"/>
            <a:ext cx="228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Arrhenius equation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4E5A43-6E37-3C31-7F50-CC6634D271F2}"/>
              </a:ext>
            </a:extLst>
          </p:cNvPr>
          <p:cNvSpPr txBox="1"/>
          <p:nvPr/>
        </p:nvSpPr>
        <p:spPr>
          <a:xfrm>
            <a:off x="6096000" y="3127159"/>
            <a:ext cx="5031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Ratio of reaction rate at two different temperature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FCFCEF-1D68-6873-4242-5EBA5C9DB635}"/>
              </a:ext>
            </a:extLst>
          </p:cNvPr>
          <p:cNvSpPr txBox="1"/>
          <p:nvPr/>
        </p:nvSpPr>
        <p:spPr>
          <a:xfrm>
            <a:off x="9238593" y="6488668"/>
            <a:ext cx="295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Nurmi et al. SPE-190184-MS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A5C8-D52E-75C4-A9BE-1271D950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2261750" cy="698767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000" dirty="0"/>
              <a:t>ATBS-90 and ATBS-100, thermal stability, accelerated vs. standard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4713C-583D-8D23-D2D5-780CACBE09FE}"/>
              </a:ext>
            </a:extLst>
          </p:cNvPr>
          <p:cNvSpPr txBox="1"/>
          <p:nvPr/>
        </p:nvSpPr>
        <p:spPr>
          <a:xfrm>
            <a:off x="346454" y="2517237"/>
            <a:ext cx="11741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alignment between the transferred data and the actual measurement data in Brine 1 validates the effectiveness of the approach.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6A9229-8691-5F24-9DEB-DEEA4C1B3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8970" y="2935304"/>
            <a:ext cx="4861984" cy="364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091AB-483B-92F7-C19B-17C297777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17444" y="2855791"/>
            <a:ext cx="4857056" cy="364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7B7C61-D042-AE18-D6E3-E16510772EEA}"/>
              </a:ext>
            </a:extLst>
          </p:cNvPr>
          <p:cNvSpPr txBox="1"/>
          <p:nvPr/>
        </p:nvSpPr>
        <p:spPr>
          <a:xfrm>
            <a:off x="3721210" y="3062524"/>
            <a:ext cx="1065475" cy="36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ATBS-90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8DE2F-E47E-572E-F2BF-4198EB238EF2}"/>
              </a:ext>
            </a:extLst>
          </p:cNvPr>
          <p:cNvSpPr txBox="1"/>
          <p:nvPr/>
        </p:nvSpPr>
        <p:spPr>
          <a:xfrm>
            <a:off x="9741671" y="3011107"/>
            <a:ext cx="1065475" cy="366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ATBS-100</a:t>
            </a:r>
          </a:p>
        </p:txBody>
      </p:sp>
    </p:spTree>
    <p:extLst>
      <p:ext uri="{BB962C8B-B14F-4D97-AF65-F5344CB8AC3E}">
        <p14:creationId xmlns:p14="http://schemas.microsoft.com/office/powerpoint/2010/main" val="35923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A5C8-D52E-75C4-A9BE-1271D950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625006" cy="866313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000" dirty="0"/>
              <a:t>ATBS-90, thermal stability, accelerated vs. standard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4713C-583D-8D23-D2D5-780CACBE09FE}"/>
              </a:ext>
            </a:extLst>
          </p:cNvPr>
          <p:cNvSpPr txBox="1"/>
          <p:nvPr/>
        </p:nvSpPr>
        <p:spPr>
          <a:xfrm>
            <a:off x="368490" y="2331176"/>
            <a:ext cx="1174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alignment between the transferred data and the actual measurement data in Brine 1 validates the effectiveness of the approach.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76A9229-8691-5F24-9DEB-DEEA4C1B38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86921" y="2977507"/>
            <a:ext cx="4861984" cy="3647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091AB-483B-92F7-C19B-17C2977771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41298" y="3020792"/>
            <a:ext cx="4857056" cy="3560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2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A5C8-D52E-75C4-A9BE-1271D950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849100" cy="866313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000" dirty="0"/>
              <a:t>Thermal stability of HPAM and sulfonated polymers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14713C-583D-8D23-D2D5-780CACBE09FE}"/>
              </a:ext>
            </a:extLst>
          </p:cNvPr>
          <p:cNvSpPr txBox="1"/>
          <p:nvPr/>
        </p:nvSpPr>
        <p:spPr>
          <a:xfrm>
            <a:off x="368490" y="2244540"/>
            <a:ext cx="11741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Stability time at viscosity retention of 80%</a:t>
            </a:r>
          </a:p>
          <a:p>
            <a:r>
              <a:rPr lang="en-US" dirty="0"/>
              <a:t>Long thermal stability for very high temperatures is obtained when ATBS content is equal or above 90%.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CD69F6-03E0-8594-21A1-A1115707A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71659"/>
            <a:ext cx="5480331" cy="36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FB3D37-0B6C-AB2A-A045-C9DA51513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5669" y="3122830"/>
            <a:ext cx="5248109" cy="345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92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F3A295A-BCAE-E559-4093-A5FC2696D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05092" y="3316701"/>
            <a:ext cx="4457419" cy="30158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6F688D-216D-4E3C-ABE5-F81CB622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8" y="844725"/>
            <a:ext cx="11425665" cy="1117579"/>
          </a:xfrm>
        </p:spPr>
        <p:txBody>
          <a:bodyPr/>
          <a:lstStyle/>
          <a:p>
            <a:r>
              <a:rPr lang="en-US" sz="4200" dirty="0"/>
              <a:t>Core flooding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AC34-3229-4B85-8EE4-EBCAE40F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151" y="1754814"/>
            <a:ext cx="4488798" cy="17099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/>
              <a:t>Injectivity (core flood)</a:t>
            </a:r>
            <a:endParaRPr lang="en-US" sz="2000" dirty="0">
              <a:cs typeface="Calibri" panose="020F0502020204030204"/>
            </a:endParaRPr>
          </a:p>
          <a:p>
            <a:r>
              <a:rPr lang="en-US" sz="2000" dirty="0"/>
              <a:t>Viscosity inside of pores(RF)</a:t>
            </a:r>
          </a:p>
          <a:p>
            <a:r>
              <a:rPr lang="en-US" sz="2000" dirty="0"/>
              <a:t>Injectivity	</a:t>
            </a:r>
          </a:p>
          <a:p>
            <a:pPr marL="0" indent="0">
              <a:buNone/>
            </a:pPr>
            <a:r>
              <a:rPr lang="en-US" sz="2000" dirty="0"/>
              <a:t>	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CD3A4A-B84C-56E3-1B79-4604F97498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7213" y="799675"/>
            <a:ext cx="4247311" cy="24047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09813B-66C5-00FE-26B1-E1B6E61B502B}"/>
              </a:ext>
            </a:extLst>
          </p:cNvPr>
          <p:cNvSpPr txBox="1"/>
          <p:nvPr/>
        </p:nvSpPr>
        <p:spPr>
          <a:xfrm>
            <a:off x="676650" y="5539005"/>
            <a:ext cx="5304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concentration of aged polymer adjusted to obtain similar injection viscosity as fresh polymer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37C0F0-5162-1D3F-8F60-B3686F52D5D2}"/>
              </a:ext>
            </a:extLst>
          </p:cNvPr>
          <p:cNvSpPr txBox="1"/>
          <p:nvPr/>
        </p:nvSpPr>
        <p:spPr>
          <a:xfrm>
            <a:off x="679617" y="3251500"/>
            <a:ext cx="558085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Fresh polymer: Co-polymer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AMD:45%, ATBS:55%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000" dirty="0"/>
              <a:t>Aged polymer: Ter-polymer through hydrolysis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AMD: 20%  ATBS: 55%, AA: 25%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Equivalent to product after ~3 months residence time in reservoir at 100 </a:t>
            </a:r>
            <a:r>
              <a:rPr lang="en-US" sz="2000" dirty="0">
                <a:sym typeface="Symbol" panose="05050102010706020507" pitchFamily="18" charset="2"/>
              </a:rPr>
              <a:t>C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1708D9-2B40-3010-37DE-78AD4C2EEAA0}"/>
              </a:ext>
            </a:extLst>
          </p:cNvPr>
          <p:cNvSpPr txBox="1"/>
          <p:nvPr/>
        </p:nvSpPr>
        <p:spPr>
          <a:xfrm>
            <a:off x="8705242" y="6488668"/>
            <a:ext cx="348675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AR" dirty="0"/>
              <a:t>Hesampour </a:t>
            </a:r>
            <a:r>
              <a:rPr lang="en-US" dirty="0"/>
              <a:t>et al. 2023, EAGE IOR+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9C13A3-B681-EE86-E5BA-B6FB4DDB680F}"/>
              </a:ext>
            </a:extLst>
          </p:cNvPr>
          <p:cNvSpPr/>
          <p:nvPr/>
        </p:nvSpPr>
        <p:spPr>
          <a:xfrm>
            <a:off x="9603974" y="4124189"/>
            <a:ext cx="289249" cy="3172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6527B5-765D-F175-0EAE-913784E065FB}"/>
              </a:ext>
            </a:extLst>
          </p:cNvPr>
          <p:cNvSpPr/>
          <p:nvPr/>
        </p:nvSpPr>
        <p:spPr>
          <a:xfrm flipH="1">
            <a:off x="7739811" y="5215467"/>
            <a:ext cx="290497" cy="35314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5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37670">
        <p:fade/>
      </p:transition>
    </mc:Choice>
    <mc:Fallback xmlns="">
      <p:transition advTm="13767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350EF-86BF-3052-2B50-7EBE0C560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606445" cy="707198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000" dirty="0"/>
              <a:t>ATBS-55 core flood, pressure profile, fresh vs aged polymer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EAB774-9793-7D76-39CB-02C7BBAA0F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35445" y="3749927"/>
            <a:ext cx="5775299" cy="29062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BBA0B-1A0E-33C0-6C04-C792AA0B8E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89510" y="3749395"/>
            <a:ext cx="5775299" cy="2887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9F895A9-1316-C63E-E819-DDA83BC84ABA}"/>
              </a:ext>
            </a:extLst>
          </p:cNvPr>
          <p:cNvSpPr txBox="1"/>
          <p:nvPr/>
        </p:nvSpPr>
        <p:spPr>
          <a:xfrm>
            <a:off x="342900" y="2064473"/>
            <a:ext cx="5047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ATBS-55 Fresh polymer</a:t>
            </a:r>
          </a:p>
          <a:p>
            <a:r>
              <a:rPr lang="en-US" dirty="0"/>
              <a:t>Injection polymer concentration: </a:t>
            </a:r>
            <a:r>
              <a:rPr lang="en-US" b="1" dirty="0"/>
              <a:t>2700 ppm</a:t>
            </a:r>
          </a:p>
          <a:p>
            <a:r>
              <a:rPr lang="en-US" dirty="0"/>
              <a:t>Injection viscosity (25 C, 7.3 1/S): 35 cP</a:t>
            </a:r>
          </a:p>
          <a:p>
            <a:r>
              <a:rPr lang="en-US" dirty="0"/>
              <a:t>Initial permeability: </a:t>
            </a:r>
            <a:r>
              <a:rPr lang="en-US" b="1" dirty="0"/>
              <a:t>122 mDa</a:t>
            </a:r>
          </a:p>
          <a:p>
            <a:r>
              <a:rPr lang="en-US" dirty="0"/>
              <a:t>Core: Berea 	Temperature: 100 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D4E236-4875-9CE4-7B4E-E4D1DA2CA1CE}"/>
              </a:ext>
            </a:extLst>
          </p:cNvPr>
          <p:cNvSpPr txBox="1"/>
          <p:nvPr/>
        </p:nvSpPr>
        <p:spPr>
          <a:xfrm>
            <a:off x="6282900" y="2064473"/>
            <a:ext cx="53054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ATBS-55 Aged polymer</a:t>
            </a:r>
          </a:p>
          <a:p>
            <a:r>
              <a:rPr lang="en-US" dirty="0"/>
              <a:t>Injection polymer concentration: </a:t>
            </a:r>
            <a:r>
              <a:rPr lang="en-US" b="1" dirty="0"/>
              <a:t>3000 ppm</a:t>
            </a:r>
          </a:p>
          <a:p>
            <a:r>
              <a:rPr lang="en-US" dirty="0"/>
              <a:t>Injection viscosity (25 C, 7.3 1/S): 33 cP</a:t>
            </a:r>
          </a:p>
          <a:p>
            <a:r>
              <a:rPr lang="en-US" dirty="0"/>
              <a:t>Initial permeability: </a:t>
            </a:r>
            <a:r>
              <a:rPr lang="en-US" b="1" dirty="0"/>
              <a:t>73 mDa</a:t>
            </a:r>
          </a:p>
          <a:p>
            <a:r>
              <a:rPr lang="en-US" dirty="0"/>
              <a:t>Core: Berea	Temperature: 100 C</a:t>
            </a:r>
          </a:p>
        </p:txBody>
      </p:sp>
    </p:spTree>
    <p:extLst>
      <p:ext uri="{BB962C8B-B14F-4D97-AF65-F5344CB8AC3E}">
        <p14:creationId xmlns:p14="http://schemas.microsoft.com/office/powerpoint/2010/main" val="159265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A1900-7B31-CE0A-0783-3B38A542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38200"/>
            <a:ext cx="10915650" cy="1010951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000" dirty="0"/>
              <a:t>ATBS-55 core flood, Resistance factor (RF),  fresh vs aged polymer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A53127C-5542-51A3-B9BC-882A833519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2951" y="3117489"/>
            <a:ext cx="5195006" cy="33681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B5176-EE2D-910C-01B8-7A67AE2D2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494459" y="3054833"/>
            <a:ext cx="4551876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CC948D-2124-AB83-D4BD-FB382C223F41}"/>
              </a:ext>
            </a:extLst>
          </p:cNvPr>
          <p:cNvSpPr txBox="1"/>
          <p:nvPr/>
        </p:nvSpPr>
        <p:spPr>
          <a:xfrm>
            <a:off x="742950" y="2377440"/>
            <a:ext cx="9415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Similar trend of Resistance factor for aged and fresh polymer</a:t>
            </a:r>
          </a:p>
        </p:txBody>
      </p:sp>
    </p:spTree>
    <p:extLst>
      <p:ext uri="{BB962C8B-B14F-4D97-AF65-F5344CB8AC3E}">
        <p14:creationId xmlns:p14="http://schemas.microsoft.com/office/powerpoint/2010/main" val="3175633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A498-47D5-728B-58A3-D6EF4493E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49489"/>
            <a:ext cx="10959854" cy="588696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000" dirty="0"/>
              <a:t>ATBS-55 core flood, fresh vs aged polymer 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F1D97AF-FB36-A49A-D7FD-64306E73BE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516401"/>
              </p:ext>
            </p:extLst>
          </p:nvPr>
        </p:nvGraphicFramePr>
        <p:xfrm>
          <a:off x="787154" y="5636138"/>
          <a:ext cx="10515600" cy="853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5272">
                  <a:extLst>
                    <a:ext uri="{9D8B030D-6E8A-4147-A177-3AD203B41FA5}">
                      <a16:colId xmlns:a16="http://schemas.microsoft.com/office/drawing/2014/main" val="761655473"/>
                    </a:ext>
                  </a:extLst>
                </a:gridCol>
                <a:gridCol w="2113935">
                  <a:extLst>
                    <a:ext uri="{9D8B030D-6E8A-4147-A177-3AD203B41FA5}">
                      <a16:colId xmlns:a16="http://schemas.microsoft.com/office/drawing/2014/main" val="3255791629"/>
                    </a:ext>
                  </a:extLst>
                </a:gridCol>
                <a:gridCol w="2310581">
                  <a:extLst>
                    <a:ext uri="{9D8B030D-6E8A-4147-A177-3AD203B41FA5}">
                      <a16:colId xmlns:a16="http://schemas.microsoft.com/office/drawing/2014/main" val="1346649199"/>
                    </a:ext>
                  </a:extLst>
                </a:gridCol>
                <a:gridCol w="2572692">
                  <a:extLst>
                    <a:ext uri="{9D8B030D-6E8A-4147-A177-3AD203B41FA5}">
                      <a16:colId xmlns:a16="http://schemas.microsoft.com/office/drawing/2014/main" val="1579435045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8226312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Polymer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Initial permeability, </a:t>
                      </a:r>
                      <a:r>
                        <a:rPr lang="en-GB" sz="1400" dirty="0" err="1">
                          <a:effectLst/>
                        </a:rPr>
                        <a:t>mDa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Injection concentration, ppm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Injection viscosity, </a:t>
                      </a:r>
                      <a:r>
                        <a:rPr lang="en-GB" sz="1400" dirty="0" err="1">
                          <a:effectLst/>
                        </a:rPr>
                        <a:t>cP</a:t>
                      </a:r>
                      <a:r>
                        <a:rPr lang="en-GB" sz="1400" dirty="0">
                          <a:effectLst/>
                        </a:rPr>
                        <a:t> </a:t>
                      </a:r>
                    </a:p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7.3 1/s and 25 C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>
                          <a:effectLst/>
                        </a:rPr>
                        <a:t>Adsorption, µg/g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4917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ATBS-55 fresh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122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2700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Negligible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3488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>
                          <a:effectLst/>
                        </a:rPr>
                        <a:t>ATBS-55 aged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>
                          <a:effectLst/>
                        </a:rPr>
                        <a:t>73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>
                          <a:effectLst/>
                        </a:rPr>
                        <a:t>3000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33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400" dirty="0">
                          <a:effectLst/>
                        </a:rPr>
                        <a:t>34.3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495962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591A425-A25B-3584-618B-ECBAE946DD5D}"/>
              </a:ext>
            </a:extLst>
          </p:cNvPr>
          <p:cNvSpPr txBox="1"/>
          <p:nvPr/>
        </p:nvSpPr>
        <p:spPr>
          <a:xfrm>
            <a:off x="457676" y="1610539"/>
            <a:ext cx="4965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Higher adsorption is seen for aged polymer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9FA936-28A3-79B5-E2BB-03EF1196A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23248" y="2074474"/>
            <a:ext cx="5289464" cy="3456000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1AF5A9D-E84E-9124-57F0-D407AE769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57676" y="2063481"/>
            <a:ext cx="5341117" cy="34920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013F9AB-3197-02D1-C308-B221B6423D24}"/>
              </a:ext>
            </a:extLst>
          </p:cNvPr>
          <p:cNvCxnSpPr/>
          <p:nvPr/>
        </p:nvCxnSpPr>
        <p:spPr>
          <a:xfrm>
            <a:off x="1025035" y="3469220"/>
            <a:ext cx="170451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24F4FDE-9C09-3A95-21BF-C0CC26870706}"/>
              </a:ext>
            </a:extLst>
          </p:cNvPr>
          <p:cNvCxnSpPr>
            <a:cxnSpLocks/>
          </p:cNvCxnSpPr>
          <p:nvPr/>
        </p:nvCxnSpPr>
        <p:spPr>
          <a:xfrm>
            <a:off x="6784020" y="3443093"/>
            <a:ext cx="1908699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F33113-EA63-62B3-E409-2580C7AE54E3}"/>
              </a:ext>
            </a:extLst>
          </p:cNvPr>
          <p:cNvCxnSpPr>
            <a:cxnSpLocks/>
          </p:cNvCxnSpPr>
          <p:nvPr/>
        </p:nvCxnSpPr>
        <p:spPr>
          <a:xfrm>
            <a:off x="2734323" y="3443093"/>
            <a:ext cx="0" cy="1358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5B726F3-1B2A-45E6-03C4-29CD435F5B7D}"/>
              </a:ext>
            </a:extLst>
          </p:cNvPr>
          <p:cNvCxnSpPr>
            <a:cxnSpLocks/>
          </p:cNvCxnSpPr>
          <p:nvPr/>
        </p:nvCxnSpPr>
        <p:spPr>
          <a:xfrm>
            <a:off x="8265111" y="3443093"/>
            <a:ext cx="0" cy="1358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5A75F5-9E9A-5422-83EC-ABB7151E8F4F}"/>
              </a:ext>
            </a:extLst>
          </p:cNvPr>
          <p:cNvCxnSpPr>
            <a:cxnSpLocks/>
          </p:cNvCxnSpPr>
          <p:nvPr/>
        </p:nvCxnSpPr>
        <p:spPr>
          <a:xfrm>
            <a:off x="8692719" y="3443093"/>
            <a:ext cx="0" cy="13582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CA2B11-10EC-123B-1B8D-81BE3F22A881}"/>
              </a:ext>
            </a:extLst>
          </p:cNvPr>
          <p:cNvSpPr txBox="1"/>
          <p:nvPr/>
        </p:nvSpPr>
        <p:spPr>
          <a:xfrm>
            <a:off x="968234" y="214998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Fresh polymer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5762F-6FCD-8B64-3B0D-4CBDC34335FA}"/>
              </a:ext>
            </a:extLst>
          </p:cNvPr>
          <p:cNvSpPr txBox="1"/>
          <p:nvPr/>
        </p:nvSpPr>
        <p:spPr>
          <a:xfrm>
            <a:off x="6784020" y="214998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Aged polymer</a:t>
            </a:r>
          </a:p>
        </p:txBody>
      </p:sp>
    </p:spTree>
    <p:extLst>
      <p:ext uri="{BB962C8B-B14F-4D97-AF65-F5344CB8AC3E}">
        <p14:creationId xmlns:p14="http://schemas.microsoft.com/office/powerpoint/2010/main" val="104576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3AD3E-5BD7-7FF3-CFAB-CE52DE825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38201"/>
            <a:ext cx="11010900" cy="852488"/>
          </a:xfrm>
        </p:spPr>
        <p:txBody>
          <a:bodyPr/>
          <a:lstStyle/>
          <a:p>
            <a:r>
              <a:rPr lang="en-US" dirty="0"/>
              <a:t>Take away message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5B233-EBFC-3ECB-7A6C-1104AB32F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82235"/>
            <a:ext cx="11075633" cy="4571447"/>
          </a:xfrm>
        </p:spPr>
        <p:txBody>
          <a:bodyPr/>
          <a:lstStyle/>
          <a:p>
            <a:r>
              <a:rPr lang="en-US" sz="2000" dirty="0"/>
              <a:t>The results of the study clearly demonstrate the </a:t>
            </a:r>
            <a:r>
              <a:rPr lang="en-US" sz="2000" b="1" dirty="0"/>
              <a:t>increased stability</a:t>
            </a:r>
            <a:r>
              <a:rPr lang="en-US" sz="2000" dirty="0"/>
              <a:t> of polymers with </a:t>
            </a:r>
            <a:r>
              <a:rPr lang="en-US" sz="2000" b="1" dirty="0"/>
              <a:t>high sulfonated </a:t>
            </a:r>
            <a:r>
              <a:rPr lang="en-US" sz="2000" dirty="0"/>
              <a:t>content over extended periods, making them preferable for applications requiring long-term stability.</a:t>
            </a:r>
          </a:p>
          <a:p>
            <a:endParaRPr lang="en-US" sz="2000" dirty="0"/>
          </a:p>
          <a:p>
            <a:r>
              <a:rPr lang="en-US" sz="2000" dirty="0"/>
              <a:t>The phenomenon of </a:t>
            </a:r>
            <a:r>
              <a:rPr lang="en-US" sz="2000" b="1" dirty="0"/>
              <a:t>accelerated thermal aging </a:t>
            </a:r>
            <a:r>
              <a:rPr lang="en-US" sz="2000" dirty="0"/>
              <a:t>was shown applicable for high ATBS content polymer, namely ATBS-90 and ATBS-100, for the timeframe considered</a:t>
            </a:r>
          </a:p>
          <a:p>
            <a:endParaRPr lang="en-US" sz="2000" dirty="0"/>
          </a:p>
          <a:p>
            <a:r>
              <a:rPr lang="en-US" sz="2000" dirty="0"/>
              <a:t>Both the fresh and aged samples exhibited stable pressure levels during injectivity test, indicating that </a:t>
            </a:r>
            <a:r>
              <a:rPr lang="en-US" sz="2000" b="1" dirty="0"/>
              <a:t>injectivity and propagation </a:t>
            </a:r>
            <a:r>
              <a:rPr lang="en-US" sz="2000" dirty="0"/>
              <a:t>remain favorable for both polymers.</a:t>
            </a:r>
          </a:p>
          <a:p>
            <a:endParaRPr lang="en-US" sz="2000" dirty="0"/>
          </a:p>
          <a:p>
            <a:r>
              <a:rPr lang="en-US" sz="2000" dirty="0"/>
              <a:t>A noticeable higher </a:t>
            </a:r>
            <a:r>
              <a:rPr lang="en-US" sz="2000" b="1" dirty="0"/>
              <a:t>adsorption</a:t>
            </a:r>
            <a:r>
              <a:rPr lang="en-US" sz="2000" dirty="0"/>
              <a:t> is observed for aged polymer. Changes in polymer properties and adsorption through reservoir should be considered in field development. </a:t>
            </a:r>
          </a:p>
        </p:txBody>
      </p:sp>
    </p:spTree>
    <p:extLst>
      <p:ext uri="{BB962C8B-B14F-4D97-AF65-F5344CB8AC3E}">
        <p14:creationId xmlns:p14="http://schemas.microsoft.com/office/powerpoint/2010/main" val="242166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3B9E4-2F80-ECB0-04B1-8B4A5DD65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0515600" cy="703880"/>
          </a:xfrm>
        </p:spPr>
        <p:txBody>
          <a:bodyPr/>
          <a:lstStyle/>
          <a:p>
            <a:r>
              <a:rPr lang="en-US" dirty="0"/>
              <a:t>Table of 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2E930-5322-4964-9F87-4B112EB6E2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Objectives</a:t>
            </a:r>
          </a:p>
          <a:p>
            <a:r>
              <a:rPr lang="en-US" dirty="0"/>
              <a:t>Methods and Materials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Take away message</a:t>
            </a:r>
          </a:p>
        </p:txBody>
      </p:sp>
    </p:spTree>
    <p:extLst>
      <p:ext uri="{BB962C8B-B14F-4D97-AF65-F5344CB8AC3E}">
        <p14:creationId xmlns:p14="http://schemas.microsoft.com/office/powerpoint/2010/main" val="2430401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D225-1BFF-90C3-D017-85D20A87A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010900" cy="1377463"/>
          </a:xfrm>
        </p:spPr>
        <p:txBody>
          <a:bodyPr/>
          <a:lstStyle/>
          <a:p>
            <a:r>
              <a:rPr lang="en-US" dirty="0"/>
              <a:t>Theory – change in polymer properties in the reservoir</a:t>
            </a:r>
          </a:p>
        </p:txBody>
      </p:sp>
      <p:pic>
        <p:nvPicPr>
          <p:cNvPr id="7" name="Picture 6" descr="A screenshot of a computer">
            <a:extLst>
              <a:ext uri="{FF2B5EF4-FFF2-40B4-BE49-F238E27FC236}">
                <a16:creationId xmlns:a16="http://schemas.microsoft.com/office/drawing/2014/main" id="{385814FE-FB11-E213-53ED-82186DFC9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10" y="2215663"/>
            <a:ext cx="9352158" cy="396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8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4ED28-55A4-4DFB-BA14-97723673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124" y="850174"/>
            <a:ext cx="11495752" cy="1079971"/>
          </a:xfrm>
        </p:spPr>
        <p:txBody>
          <a:bodyPr/>
          <a:lstStyle/>
          <a:p>
            <a:r>
              <a:rPr lang="en-US" dirty="0"/>
              <a:t>Theory – how to improve the polymer temp/salt tolerance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631907-2D1D-4265-A32A-64F8AEEF41CD}"/>
              </a:ext>
            </a:extLst>
          </p:cNvPr>
          <p:cNvSpPr txBox="1"/>
          <p:nvPr/>
        </p:nvSpPr>
        <p:spPr>
          <a:xfrm>
            <a:off x="4205450" y="5929337"/>
            <a:ext cx="3800763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MS Sans Serif"/>
              </a:rPr>
              <a:t> 2-Acrylamido-2-Methylpropane Sulfonic Acid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0B821-C689-9C9F-FF76-EF68FA703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838" y="1960357"/>
            <a:ext cx="7408324" cy="37947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6444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90604">
        <p:fade/>
      </p:transition>
    </mc:Choice>
    <mc:Fallback xmlns="">
      <p:transition advTm="90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78D94-237D-582A-6149-B3096606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010900" cy="852488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8718F-CBB5-5000-8272-2D2D9D4D4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38367" cy="4351338"/>
          </a:xfrm>
        </p:spPr>
        <p:txBody>
          <a:bodyPr/>
          <a:lstStyle/>
          <a:p>
            <a:r>
              <a:rPr lang="en-US" dirty="0"/>
              <a:t>To investigate the </a:t>
            </a:r>
            <a:r>
              <a:rPr lang="en-US" b="1" dirty="0"/>
              <a:t>thermal stability </a:t>
            </a:r>
            <a:r>
              <a:rPr lang="en-US" dirty="0"/>
              <a:t>of </a:t>
            </a:r>
            <a:r>
              <a:rPr lang="en-US" b="1" dirty="0"/>
              <a:t>highly</a:t>
            </a:r>
            <a:r>
              <a:rPr lang="en-US" dirty="0"/>
              <a:t> </a:t>
            </a:r>
            <a:r>
              <a:rPr lang="en-US" b="1" dirty="0"/>
              <a:t>sulfonated</a:t>
            </a:r>
            <a:r>
              <a:rPr lang="en-US" dirty="0"/>
              <a:t> polymers in brines with very high salinity and establish a connection between </a:t>
            </a:r>
            <a:r>
              <a:rPr lang="en-US" b="1" dirty="0"/>
              <a:t>accelerated thermal aging </a:t>
            </a:r>
            <a:r>
              <a:rPr lang="en-US" dirty="0"/>
              <a:t>and regular thermal aging.</a:t>
            </a:r>
          </a:p>
          <a:p>
            <a:endParaRPr lang="en-US" dirty="0"/>
          </a:p>
          <a:p>
            <a:r>
              <a:rPr lang="en-US" dirty="0"/>
              <a:t>To explore the consequences of sulfonated polymer aging on its </a:t>
            </a:r>
            <a:r>
              <a:rPr lang="en-US" b="1" dirty="0"/>
              <a:t>propagation and adsorption </a:t>
            </a:r>
            <a:r>
              <a:rPr lang="en-US" dirty="0"/>
              <a:t>in the core</a:t>
            </a:r>
          </a:p>
        </p:txBody>
      </p:sp>
    </p:spTree>
    <p:extLst>
      <p:ext uri="{BB962C8B-B14F-4D97-AF65-F5344CB8AC3E}">
        <p14:creationId xmlns:p14="http://schemas.microsoft.com/office/powerpoint/2010/main" val="2916054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C86C-9A94-B2CB-2087-175A61D4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90"/>
            <a:ext cx="11010900" cy="852488"/>
          </a:xfrm>
        </p:spPr>
        <p:txBody>
          <a:bodyPr/>
          <a:lstStyle/>
          <a:p>
            <a:r>
              <a:rPr lang="en-US" dirty="0"/>
              <a:t>Methods and Materials 1/2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5F493-0FF4-2213-53C2-6D53B7DFAB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8895"/>
            <a:ext cx="10515600" cy="4351338"/>
          </a:xfrm>
        </p:spPr>
        <p:txBody>
          <a:bodyPr/>
          <a:lstStyle/>
          <a:p>
            <a:r>
              <a:rPr lang="en-US" dirty="0"/>
              <a:t>Polymer samples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3F1007-EE8F-08E1-5F21-03DC557E9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934118"/>
              </p:ext>
            </p:extLst>
          </p:nvPr>
        </p:nvGraphicFramePr>
        <p:xfrm>
          <a:off x="1131369" y="2082233"/>
          <a:ext cx="5842858" cy="259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1148">
                  <a:extLst>
                    <a:ext uri="{9D8B030D-6E8A-4147-A177-3AD203B41FA5}">
                      <a16:colId xmlns:a16="http://schemas.microsoft.com/office/drawing/2014/main" val="1578832942"/>
                    </a:ext>
                  </a:extLst>
                </a:gridCol>
                <a:gridCol w="1472248">
                  <a:extLst>
                    <a:ext uri="{9D8B030D-6E8A-4147-A177-3AD203B41FA5}">
                      <a16:colId xmlns:a16="http://schemas.microsoft.com/office/drawing/2014/main" val="4280731017"/>
                    </a:ext>
                  </a:extLst>
                </a:gridCol>
                <a:gridCol w="1343031">
                  <a:extLst>
                    <a:ext uri="{9D8B030D-6E8A-4147-A177-3AD203B41FA5}">
                      <a16:colId xmlns:a16="http://schemas.microsoft.com/office/drawing/2014/main" val="2034249095"/>
                    </a:ext>
                  </a:extLst>
                </a:gridCol>
                <a:gridCol w="1466431">
                  <a:extLst>
                    <a:ext uri="{9D8B030D-6E8A-4147-A177-3AD203B41FA5}">
                      <a16:colId xmlns:a16="http://schemas.microsoft.com/office/drawing/2014/main" val="1684684457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Sample name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AMD (mol%)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 (mol%)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ATBS (mol%)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63313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HPAM-25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56577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ATBS-25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>
                          <a:tab pos="320040" algn="l"/>
                        </a:tabLst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Calibri (Body)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312337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ATBS-55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  <a:latin typeface="Calibri (Body)"/>
                        </a:rPr>
                        <a:t>45</a:t>
                      </a:r>
                      <a:endParaRPr lang="en-US" sz="1800" dirty="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  <a:latin typeface="Calibri (Body)"/>
                        </a:rPr>
                        <a:t>55</a:t>
                      </a:r>
                      <a:endParaRPr lang="en-US" sz="1800" dirty="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34802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ATBS-90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  <a:latin typeface="Calibri (Body)"/>
                        </a:rPr>
                        <a:t>10</a:t>
                      </a:r>
                      <a:endParaRPr lang="en-US" sz="180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  <a:latin typeface="Calibri (Body)"/>
                        </a:rPr>
                        <a:t>90</a:t>
                      </a:r>
                      <a:endParaRPr lang="en-US" sz="1800" dirty="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89739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ATBS-100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  <a:latin typeface="Calibri (Body)"/>
                        </a:rPr>
                        <a:t>0</a:t>
                      </a:r>
                      <a:endParaRPr lang="en-US" sz="180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US" sz="1800" dirty="0">
                          <a:effectLst/>
                          <a:latin typeface="Calibri (Body)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  <a:latin typeface="Calibri (Body)"/>
                        </a:rPr>
                        <a:t>100</a:t>
                      </a:r>
                      <a:endParaRPr lang="en-US" sz="1800" dirty="0">
                        <a:effectLst/>
                        <a:latin typeface="Calibri (Body)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93545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B77538-095D-342A-D98D-DC42007716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126867"/>
              </p:ext>
            </p:extLst>
          </p:nvPr>
        </p:nvGraphicFramePr>
        <p:xfrm>
          <a:off x="1131369" y="5238232"/>
          <a:ext cx="10523288" cy="12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8815">
                  <a:extLst>
                    <a:ext uri="{9D8B030D-6E8A-4147-A177-3AD203B41FA5}">
                      <a16:colId xmlns:a16="http://schemas.microsoft.com/office/drawing/2014/main" val="3627462240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2510696055"/>
                    </a:ext>
                  </a:extLst>
                </a:gridCol>
                <a:gridCol w="1592283">
                  <a:extLst>
                    <a:ext uri="{9D8B030D-6E8A-4147-A177-3AD203B41FA5}">
                      <a16:colId xmlns:a16="http://schemas.microsoft.com/office/drawing/2014/main" val="1166180115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536810809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4228090042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1130888755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3774152647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2698575022"/>
                    </a:ext>
                  </a:extLst>
                </a:gridCol>
                <a:gridCol w="1143170">
                  <a:extLst>
                    <a:ext uri="{9D8B030D-6E8A-4147-A177-3AD203B41FA5}">
                      <a16:colId xmlns:a16="http://schemas.microsoft.com/office/drawing/2014/main" val="1059759140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Brine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TDS, ppm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Divalent,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Na,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K,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Mg,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Ca,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Cl,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SO4, ppm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03392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Brine 1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179764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17743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49895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3246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14497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111891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234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62038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>
                          <a:effectLst/>
                        </a:rPr>
                        <a:t>Brine 2 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33488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1614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10390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391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1093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20040" algn="l"/>
                        </a:tabLst>
                      </a:pPr>
                      <a:r>
                        <a:rPr lang="en-GB" sz="1800" dirty="0">
                          <a:effectLst/>
                        </a:rPr>
                        <a:t>521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18789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effectLst/>
                        </a:rPr>
                        <a:t>2304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62697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0F6EFEB-A8C2-CF35-1E7F-A490AD02E69D}"/>
              </a:ext>
            </a:extLst>
          </p:cNvPr>
          <p:cNvSpPr txBox="1"/>
          <p:nvPr/>
        </p:nvSpPr>
        <p:spPr>
          <a:xfrm>
            <a:off x="838200" y="4726353"/>
            <a:ext cx="3214598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Brine compositions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8FA887A-CA34-AF3C-4D02-AF7F1D566505}"/>
              </a:ext>
            </a:extLst>
          </p:cNvPr>
          <p:cNvGrpSpPr/>
          <p:nvPr/>
        </p:nvGrpSpPr>
        <p:grpSpPr>
          <a:xfrm>
            <a:off x="9707946" y="1964697"/>
            <a:ext cx="2005517" cy="1369971"/>
            <a:chOff x="9152764" y="1331516"/>
            <a:chExt cx="2410586" cy="16573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F8AA2DB-02CC-B704-8645-200506D41B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490638" y="1831509"/>
              <a:ext cx="1720730" cy="948157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ADF41CF-E5DC-2D9C-0894-9FDB06FF1780}"/>
                </a:ext>
              </a:extLst>
            </p:cNvPr>
            <p:cNvSpPr/>
            <p:nvPr/>
          </p:nvSpPr>
          <p:spPr>
            <a:xfrm>
              <a:off x="9152764" y="1331516"/>
              <a:ext cx="15274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Acrylamide</a:t>
              </a:r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792C47D-C976-F5DD-5A48-DAECDFA98C40}"/>
                </a:ext>
              </a:extLst>
            </p:cNvPr>
            <p:cNvSpPr/>
            <p:nvPr/>
          </p:nvSpPr>
          <p:spPr>
            <a:xfrm>
              <a:off x="9163050" y="13315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A3E1AE-FA77-5E69-B196-36B723BC321D}"/>
              </a:ext>
            </a:extLst>
          </p:cNvPr>
          <p:cNvGrpSpPr/>
          <p:nvPr/>
        </p:nvGrpSpPr>
        <p:grpSpPr>
          <a:xfrm>
            <a:off x="7511476" y="1963903"/>
            <a:ext cx="2009952" cy="1369972"/>
            <a:chOff x="9152764" y="3160316"/>
            <a:chExt cx="2410586" cy="165735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BD532D-195E-BD06-C4E9-F8D6EED8E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647426" y="3746110"/>
              <a:ext cx="1689936" cy="876008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2210204-101C-D9C2-BDC9-5FC62A21EDA2}"/>
                </a:ext>
              </a:extLst>
            </p:cNvPr>
            <p:cNvSpPr/>
            <p:nvPr/>
          </p:nvSpPr>
          <p:spPr>
            <a:xfrm>
              <a:off x="9152764" y="3166852"/>
              <a:ext cx="18474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Acrylic acid</a:t>
              </a: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44E5687-01B4-A107-77DF-609729BC4539}"/>
                </a:ext>
              </a:extLst>
            </p:cNvPr>
            <p:cNvSpPr/>
            <p:nvPr/>
          </p:nvSpPr>
          <p:spPr>
            <a:xfrm>
              <a:off x="9163050" y="31603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6ED880F-A344-C841-2421-A5529AE777BF}"/>
              </a:ext>
            </a:extLst>
          </p:cNvPr>
          <p:cNvGrpSpPr/>
          <p:nvPr/>
        </p:nvGrpSpPr>
        <p:grpSpPr>
          <a:xfrm>
            <a:off x="8598083" y="3506138"/>
            <a:ext cx="2000893" cy="1369971"/>
            <a:chOff x="9152764" y="4989116"/>
            <a:chExt cx="2410586" cy="16573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727DC79-12BB-FCA9-7E24-BED7131C8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43714" y="5156002"/>
              <a:ext cx="1367654" cy="1490464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C76E920-3396-A91B-53A0-B0104E548CFA}"/>
                </a:ext>
              </a:extLst>
            </p:cNvPr>
            <p:cNvSpPr/>
            <p:nvPr/>
          </p:nvSpPr>
          <p:spPr>
            <a:xfrm>
              <a:off x="9152764" y="5002188"/>
              <a:ext cx="6427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ATBS</a:t>
              </a: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07E7F8-B38B-6814-2ADD-74476CF9F807}"/>
                </a:ext>
              </a:extLst>
            </p:cNvPr>
            <p:cNvSpPr/>
            <p:nvPr/>
          </p:nvSpPr>
          <p:spPr>
            <a:xfrm>
              <a:off x="9163050" y="4989116"/>
              <a:ext cx="2400300" cy="165735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7116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F688D-216D-4E3C-ABE5-F81CB6222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8" y="849489"/>
            <a:ext cx="12484409" cy="1112815"/>
          </a:xfrm>
        </p:spPr>
        <p:txBody>
          <a:bodyPr/>
          <a:lstStyle/>
          <a:p>
            <a:r>
              <a:rPr lang="en-US" dirty="0"/>
              <a:t>Methods and Materials 2/2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B8AC34-3229-4B85-8EE4-EBCAE40F0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188" y="2074466"/>
            <a:ext cx="3600338" cy="1562379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dirty="0"/>
              <a:t>Thermal stability</a:t>
            </a:r>
          </a:p>
          <a:p>
            <a:r>
              <a:rPr lang="en-US" dirty="0"/>
              <a:t>Viscosity retention</a:t>
            </a:r>
          </a:p>
          <a:p>
            <a:r>
              <a:rPr lang="en-US" dirty="0"/>
              <a:t>Hydrolysis rate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0275BE6-8411-CE64-7FA6-D243EC42C024}"/>
              </a:ext>
            </a:extLst>
          </p:cNvPr>
          <p:cNvGrpSpPr/>
          <p:nvPr/>
        </p:nvGrpSpPr>
        <p:grpSpPr>
          <a:xfrm>
            <a:off x="3596963" y="2067790"/>
            <a:ext cx="8240849" cy="1515746"/>
            <a:chOff x="3909116" y="1957597"/>
            <a:chExt cx="7574218" cy="139313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C00C753-156A-42A7-8FEB-CADA9B9A55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9116" y="2079892"/>
              <a:ext cx="1362075" cy="1209675"/>
            </a:xfrm>
            <a:prstGeom prst="rect">
              <a:avLst/>
            </a:prstGeom>
          </p:spPr>
        </p:pic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EC4597A-B4D2-4C9A-A694-7A843BD4C271}"/>
                </a:ext>
              </a:extLst>
            </p:cNvPr>
            <p:cNvSpPr/>
            <p:nvPr/>
          </p:nvSpPr>
          <p:spPr>
            <a:xfrm>
              <a:off x="5227634" y="2684730"/>
              <a:ext cx="254873" cy="268953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D1D262B1-DDA4-498C-BC48-21D0EC570B39}"/>
                </a:ext>
              </a:extLst>
            </p:cNvPr>
            <p:cNvSpPr/>
            <p:nvPr/>
          </p:nvSpPr>
          <p:spPr>
            <a:xfrm>
              <a:off x="7641536" y="2665054"/>
              <a:ext cx="254873" cy="268953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0D8E671-96A8-455D-9CD7-282D77EEB939}"/>
                </a:ext>
              </a:extLst>
            </p:cNvPr>
            <p:cNvSpPr/>
            <p:nvPr/>
          </p:nvSpPr>
          <p:spPr>
            <a:xfrm>
              <a:off x="9555246" y="2655698"/>
              <a:ext cx="254873" cy="268953"/>
            </a:xfrm>
            <a:prstGeom prst="right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3BFF1B-8974-7D11-4518-43184D1E30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0901" y="2009174"/>
              <a:ext cx="1459906" cy="133356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3525F8-02C9-B82D-9C27-6BA1CBE48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000099" y="2018729"/>
              <a:ext cx="1221001" cy="133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F9F39DE-4B74-C254-85BF-CAE1AD11D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023428" y="1957597"/>
              <a:ext cx="1459906" cy="133356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86DF71-F357-F012-5DAF-B49E591AEBB7}"/>
                  </a:ext>
                </a:extLst>
              </p:cNvPr>
              <p:cNvSpPr txBox="1"/>
              <p:nvPr/>
            </p:nvSpPr>
            <p:spPr>
              <a:xfrm>
                <a:off x="2308040" y="4393165"/>
                <a:ext cx="7575920" cy="10779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𝑉𝑖𝑠𝑐𝑜𝑠𝑖𝑡𝑦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𝑟𝑒𝑡𝑒𝑛𝑡𝑖𝑜𝑛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𝑉𝑖𝑠𝑐𝑜𝑠𝑖𝑡𝑦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𝑚𝑒𝑎𝑠𝑢𝑟𝑒𝑑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25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7.3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𝐼𝑛𝑖𝑡𝑖𝑎𝑙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𝑉𝑖𝑠𝑐𝑜𝑠𝑖𝑡𝑦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𝑚𝑒𝑎𝑠𝑢𝑟𝑒𝑑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25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7.3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𝑇𝑖𝑚𝑒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686DF71-F357-F012-5DAF-B49E591AE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040" y="4393165"/>
                <a:ext cx="7575920" cy="10779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FCD431A-D1E4-90F1-530E-42E5AD2EF725}"/>
              </a:ext>
            </a:extLst>
          </p:cNvPr>
          <p:cNvSpPr txBox="1"/>
          <p:nvPr/>
        </p:nvSpPr>
        <p:spPr>
          <a:xfrm>
            <a:off x="9183035" y="6488668"/>
            <a:ext cx="30089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Nurmi et al. SPE-190184-MS</a:t>
            </a:r>
          </a:p>
        </p:txBody>
      </p:sp>
    </p:spTree>
    <p:extLst>
      <p:ext uri="{BB962C8B-B14F-4D97-AF65-F5344CB8AC3E}">
        <p14:creationId xmlns:p14="http://schemas.microsoft.com/office/powerpoint/2010/main" val="97157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137670">
        <p:fade/>
      </p:transition>
    </mc:Choice>
    <mc:Fallback xmlns="">
      <p:transition advTm="13767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E5A5-607A-160E-7803-0A79C17B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010900" cy="837673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dirty="0"/>
              <a:t>Thermal stability - effect of temperature and sulfonation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78AE8-E77F-83F6-B8B1-CA527F2146B8}"/>
              </a:ext>
            </a:extLst>
          </p:cNvPr>
          <p:cNvSpPr txBox="1"/>
          <p:nvPr/>
        </p:nvSpPr>
        <p:spPr>
          <a:xfrm>
            <a:off x="356172" y="2207371"/>
            <a:ext cx="9488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Polymer stability depends on temperature. </a:t>
            </a:r>
          </a:p>
          <a:p>
            <a:r>
              <a:rPr lang="en-US" sz="2000" dirty="0"/>
              <a:t>Remarkable prolonged stability at lower temperature.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55268C-515F-3162-82C0-B4B4CF1259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84353" y="3441566"/>
            <a:ext cx="3590375" cy="27076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3775E3-8A66-E0F6-6862-DD8BFA4C08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27151" y="3439160"/>
            <a:ext cx="3575196" cy="2720258"/>
          </a:xfrm>
          <a:prstGeom prst="rect">
            <a:avLst/>
          </a:prstGeom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7D26AFA3-C49A-5446-7D30-F9F03A4F6E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056734" y="3442854"/>
            <a:ext cx="3575196" cy="26962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B5F1F4-D820-5665-CF3F-891DA9AF3CEE}"/>
              </a:ext>
            </a:extLst>
          </p:cNvPr>
          <p:cNvSpPr txBox="1"/>
          <p:nvPr/>
        </p:nvSpPr>
        <p:spPr>
          <a:xfrm>
            <a:off x="8737320" y="316045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120 </a:t>
            </a:r>
            <a:r>
              <a:rPr lang="fi-FI" dirty="0">
                <a:sym typeface="Symbol" panose="05050102010706020507" pitchFamily="18" charset="2"/>
              </a:rPr>
              <a:t>C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51F61D-3802-70AC-D33E-840369862708}"/>
              </a:ext>
            </a:extLst>
          </p:cNvPr>
          <p:cNvSpPr txBox="1"/>
          <p:nvPr/>
        </p:nvSpPr>
        <p:spPr>
          <a:xfrm>
            <a:off x="4956505" y="316045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80 </a:t>
            </a:r>
            <a:r>
              <a:rPr lang="fi-FI" dirty="0">
                <a:sym typeface="Symbol" panose="05050102010706020507" pitchFamily="18" charset="2"/>
              </a:rPr>
              <a:t>C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12F9DA-271B-31CB-D205-D6FA549C68E4}"/>
              </a:ext>
            </a:extLst>
          </p:cNvPr>
          <p:cNvSpPr txBox="1"/>
          <p:nvPr/>
        </p:nvSpPr>
        <p:spPr>
          <a:xfrm>
            <a:off x="1299302" y="3160450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60 </a:t>
            </a:r>
            <a:r>
              <a:rPr lang="fi-FI" dirty="0">
                <a:sym typeface="Symbol" panose="05050102010706020507" pitchFamily="18" charset="2"/>
              </a:rPr>
              <a:t>C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36193D-DB83-9208-6492-35FCA978A271}"/>
              </a:ext>
            </a:extLst>
          </p:cNvPr>
          <p:cNvSpPr txBox="1"/>
          <p:nvPr/>
        </p:nvSpPr>
        <p:spPr>
          <a:xfrm>
            <a:off x="383673" y="6438128"/>
            <a:ext cx="3800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 difference in time scale </a:t>
            </a:r>
          </a:p>
        </p:txBody>
      </p:sp>
    </p:spTree>
    <p:extLst>
      <p:ext uri="{BB962C8B-B14F-4D97-AF65-F5344CB8AC3E}">
        <p14:creationId xmlns:p14="http://schemas.microsoft.com/office/powerpoint/2010/main" val="59907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AE5A5-607A-160E-7803-0A79C17B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189" y="849489"/>
            <a:ext cx="11010900" cy="1295600"/>
          </a:xfrm>
        </p:spPr>
        <p:txBody>
          <a:bodyPr/>
          <a:lstStyle/>
          <a:p>
            <a:r>
              <a:rPr lang="en-US" b="1" dirty="0"/>
              <a:t>Results: </a:t>
            </a:r>
            <a:r>
              <a:rPr lang="en-US" sz="4400" dirty="0"/>
              <a:t>Thermal stability at 120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- effect of level of sulfonation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578AE8-E77F-83F6-B8B1-CA527F2146B8}"/>
              </a:ext>
            </a:extLst>
          </p:cNvPr>
          <p:cNvSpPr txBox="1"/>
          <p:nvPr/>
        </p:nvSpPr>
        <p:spPr>
          <a:xfrm>
            <a:off x="354189" y="2141989"/>
            <a:ext cx="9488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Remarkable prolonged stability in Brine 2 when ATBS content increases to 90% and above.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4150C2-F849-DA73-EDE9-B939E1C40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65240" y="2877552"/>
            <a:ext cx="4801138" cy="35605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D78B9-0AF5-D36D-0292-C1EAB89447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578249" y="2857856"/>
            <a:ext cx="4775551" cy="357969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295C19-003B-F0AC-3839-9E845727B00D}"/>
              </a:ext>
            </a:extLst>
          </p:cNvPr>
          <p:cNvSpPr txBox="1"/>
          <p:nvPr/>
        </p:nvSpPr>
        <p:spPr>
          <a:xfrm>
            <a:off x="838200" y="2508220"/>
            <a:ext cx="3565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Low to medium level of sulfonation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466BCB-5786-7071-D6CF-7A15CD28EC02}"/>
              </a:ext>
            </a:extLst>
          </p:cNvPr>
          <p:cNvSpPr txBox="1"/>
          <p:nvPr/>
        </p:nvSpPr>
        <p:spPr>
          <a:xfrm>
            <a:off x="6508865" y="2508220"/>
            <a:ext cx="250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High level of sulfonation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43708D-C3A5-5D44-41A0-CB83155DA361}"/>
              </a:ext>
            </a:extLst>
          </p:cNvPr>
          <p:cNvSpPr txBox="1"/>
          <p:nvPr/>
        </p:nvSpPr>
        <p:spPr>
          <a:xfrm>
            <a:off x="383673" y="6438128"/>
            <a:ext cx="3800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 difference in time scale </a:t>
            </a:r>
          </a:p>
        </p:txBody>
      </p:sp>
    </p:spTree>
    <p:extLst>
      <p:ext uri="{BB962C8B-B14F-4D97-AF65-F5344CB8AC3E}">
        <p14:creationId xmlns:p14="http://schemas.microsoft.com/office/powerpoint/2010/main" val="31222646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8|7.2|14.9|20.8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D9649EB767584887F36D837FAC970D" ma:contentTypeVersion="25" ma:contentTypeDescription="Create a new document." ma:contentTypeScope="" ma:versionID="efa93cb3519a0fe0d8a5ac1d520eb85e">
  <xsd:schema xmlns:xsd="http://www.w3.org/2001/XMLSchema" xmlns:xs="http://www.w3.org/2001/XMLSchema" xmlns:p="http://schemas.microsoft.com/office/2006/metadata/properties" xmlns:ns2="316f09ab-ec16-4f7f-a8ee-a3bea745c751" xmlns:ns4="b636d4e7-161c-42a6-835c-6bf48e893b1d" xmlns:ns5="d5c4d292-2e08-4bf2-bf07-0b3615c87c61" targetNamespace="http://schemas.microsoft.com/office/2006/metadata/properties" ma:root="true" ma:fieldsID="4944a8b5673bfb1c2f95712bf8bad886" ns2:_="" ns4:_="" ns5:_="">
    <xsd:import namespace="316f09ab-ec16-4f7f-a8ee-a3bea745c751"/>
    <xsd:import namespace="b636d4e7-161c-42a6-835c-6bf48e893b1d"/>
    <xsd:import namespace="d5c4d292-2e08-4bf2-bf07-0b3615c87c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4:KemiraPublishingLocationTaxHTField0" minOccurs="0"/>
                <xsd:element ref="ns4:TaxCatchAll" minOccurs="0"/>
                <xsd:element ref="ns4:ca6d5850a9e848b592babfc68f64516d" minOccurs="0"/>
                <xsd:element ref="ns4:KemiraSecurityClassificationTaxHTField0" minOccurs="0"/>
                <xsd:element ref="ns4:TaxKeywordTaxHTField" minOccurs="0"/>
                <xsd:element ref="ns5:SharedWithUsers" minOccurs="0"/>
                <xsd:element ref="ns5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6f09ab-ec16-4f7f-a8ee-a3bea745c7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4" nillable="true" ma:displayName="Tags" ma:internalName="MediaServiceAutoTags" ma:readOnly="true">
      <xsd:simpleType>
        <xsd:restriction base="dms:Text"/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1" nillable="true" ma:taxonomy="true" ma:internalName="lcf76f155ced4ddcb4097134ff3c332f" ma:taxonomyFieldName="MediaServiceImageTags" ma:displayName="Image Tags" ma:readOnly="false" ma:fieldId="{5cf76f15-5ced-4ddc-b409-7134ff3c332f}" ma:taxonomyMulti="true" ma:sspId="9e365be0-9909-497c-b427-6f73a27e41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6d4e7-161c-42a6-835c-6bf48e893b1d" elementFormDefault="qualified">
    <xsd:import namespace="http://schemas.microsoft.com/office/2006/documentManagement/types"/>
    <xsd:import namespace="http://schemas.microsoft.com/office/infopath/2007/PartnerControls"/>
    <xsd:element name="KemiraPublishingLocationTaxHTField0" ma:index="14" nillable="true" ma:taxonomy="true" ma:internalName="KemiraPublishingLocationTaxHTField0" ma:taxonomyFieldName="KemiraPublishingLocation" ma:displayName="Publishing Location" ma:default="" ma:fieldId="{ba0db269-9713-4584-867f-33e716f21bb4}" ma:taxonomyMulti="true" ma:sspId="9e365be0-9909-497c-b427-6f73a27e41eb" ma:termSetId="75e9bf32-4758-4912-934d-697772287c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33eba9f0-c04c-4c2e-ac89-45dc9b70e00b}" ma:internalName="TaxCatchAll" ma:showField="CatchAllData" ma:web="d5c4d292-2e08-4bf2-bf07-0b3615c87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a6d5850a9e848b592babfc68f64516d" ma:index="17" nillable="true" ma:taxonomy="true" ma:internalName="ca6d5850a9e848b592babfc68f64516d" ma:taxonomyFieldName="KemiraTopics" ma:displayName="Topic" ma:default="" ma:fieldId="{ca6d5850-a9e8-48b5-92ba-bfc68f64516d}" ma:taxonomyMulti="true" ma:sspId="9e365be0-9909-497c-b427-6f73a27e41eb" ma:termSetId="a0464e69-698c-49a9-a87c-a653ee864d8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emiraSecurityClassificationTaxHTField0" ma:index="19" nillable="true" ma:taxonomy="true" ma:internalName="KemiraSecurityClassificationTaxHTField0" ma:taxonomyFieldName="KemiraSecurityClassification" ma:displayName="Security Classification" ma:default="" ma:fieldId="{ab578db1-c3d8-4c85-a399-3638a09ccfbe}" ma:taxonomyMulti="true" ma:sspId="9e365be0-9909-497c-b427-6f73a27e41eb" ma:termSetId="eb652182-0583-45d9-8776-0df6cb622c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4d292-2e08-4bf2-bf07-0b3615c87c61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6f09ab-ec16-4f7f-a8ee-a3bea745c751">
      <Terms xmlns="http://schemas.microsoft.com/office/infopath/2007/PartnerControls"/>
    </lcf76f155ced4ddcb4097134ff3c332f>
    <ca6d5850a9e848b592babfc68f64516d xmlns="b636d4e7-161c-42a6-835c-6bf48e893b1d">
      <Terms xmlns="http://schemas.microsoft.com/office/infopath/2007/PartnerControls"/>
    </ca6d5850a9e848b592babfc68f64516d>
    <KemiraSecurityClassificationTaxHTField0 xmlns="b636d4e7-161c-42a6-835c-6bf48e893b1d">
      <Terms xmlns="http://schemas.microsoft.com/office/infopath/2007/PartnerControls"/>
    </KemiraSecurityClassificationTaxHTField0>
    <TaxCatchAll xmlns="b636d4e7-161c-42a6-835c-6bf48e893b1d"/>
    <KemiraPublishingLocationTaxHTField0 xmlns="b636d4e7-161c-42a6-835c-6bf48e893b1d">
      <Terms xmlns="http://schemas.microsoft.com/office/infopath/2007/PartnerControls"/>
    </KemiraPublishingLocationTaxHTField0>
    <TaxKeywordTaxHTField xmlns="b636d4e7-161c-42a6-835c-6bf48e893b1d">
      <Terms xmlns="http://schemas.microsoft.com/office/infopath/2007/PartnerControls"/>
    </TaxKeywordTaxHTField>
  </documentManagement>
</p:properties>
</file>

<file path=customXml/item4.xml><?xml version="1.0" encoding="utf-8"?>
<?mso-contentType ?>
<SharedContentType xmlns="Microsoft.SharePoint.Taxonomy.ContentTypeSync" SourceId="9e365be0-9909-497c-b427-6f73a27e41eb" ContentTypeId="0x0101" PreviousValue="false"/>
</file>

<file path=customXml/itemProps1.xml><?xml version="1.0" encoding="utf-8"?>
<ds:datastoreItem xmlns:ds="http://schemas.openxmlformats.org/officeDocument/2006/customXml" ds:itemID="{E111CF5D-F85B-4353-9CFD-C7AF158DEAC8}">
  <ds:schemaRefs>
    <ds:schemaRef ds:uri="316f09ab-ec16-4f7f-a8ee-a3bea745c751"/>
    <ds:schemaRef ds:uri="b636d4e7-161c-42a6-835c-6bf48e893b1d"/>
    <ds:schemaRef ds:uri="d5c4d292-2e08-4bf2-bf07-0b3615c87c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39FA355-06B6-48EE-AA0B-5E4AA8E8C3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785F48-385B-4304-9B40-6B15F22D02A3}">
  <ds:schemaRefs>
    <ds:schemaRef ds:uri="http://schemas.microsoft.com/office/2006/metadata/properties"/>
    <ds:schemaRef ds:uri="http://schemas.microsoft.com/office/infopath/2007/PartnerControls"/>
    <ds:schemaRef ds:uri="316f09ab-ec16-4f7f-a8ee-a3bea745c751"/>
    <ds:schemaRef ds:uri="b636d4e7-161c-42a6-835c-6bf48e893b1d"/>
  </ds:schemaRefs>
</ds:datastoreItem>
</file>

<file path=customXml/itemProps4.xml><?xml version="1.0" encoding="utf-8"?>
<ds:datastoreItem xmlns:ds="http://schemas.openxmlformats.org/officeDocument/2006/customXml" ds:itemID="{3BC4EE60-661B-4CF6-A7CB-0B2DCDB3F11E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865</Words>
  <Application>Microsoft Office PowerPoint</Application>
  <PresentationFormat>Widescreen</PresentationFormat>
  <Paragraphs>192</Paragraphs>
  <Slides>18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Calibri (Body)</vt:lpstr>
      <vt:lpstr>MS Sans Serif</vt:lpstr>
      <vt:lpstr>Arial</vt:lpstr>
      <vt:lpstr>Calibri</vt:lpstr>
      <vt:lpstr>Calibri Light</vt:lpstr>
      <vt:lpstr>Cambria Math</vt:lpstr>
      <vt:lpstr>Times New Roman</vt:lpstr>
      <vt:lpstr>Tema de Office</vt:lpstr>
      <vt:lpstr>Evaluation of thermal stability and propagation of sulfonated polymers in high salinity and high temperature conditions</vt:lpstr>
      <vt:lpstr>Table of content</vt:lpstr>
      <vt:lpstr>Theory – change in polymer properties in the reservoir</vt:lpstr>
      <vt:lpstr>Theory – how to improve the polymer temp/salt tolerance</vt:lpstr>
      <vt:lpstr>Objectives</vt:lpstr>
      <vt:lpstr>Methods and Materials 1/2</vt:lpstr>
      <vt:lpstr>Methods and Materials 2/2</vt:lpstr>
      <vt:lpstr>Results: Thermal stability - effect of temperature and sulfonation</vt:lpstr>
      <vt:lpstr>Results: Thermal stability at 120C - effect of level of sulfonation</vt:lpstr>
      <vt:lpstr>Thermal aging, accelerated vs. standard </vt:lpstr>
      <vt:lpstr>Results: ATBS-90 and ATBS-100, thermal stability, accelerated vs. standard</vt:lpstr>
      <vt:lpstr>Results: ATBS-90, thermal stability, accelerated vs. standard</vt:lpstr>
      <vt:lpstr>Results: Thermal stability of HPAM and sulfonated polymers</vt:lpstr>
      <vt:lpstr>Core flooding</vt:lpstr>
      <vt:lpstr>Results: ATBS-55 core flood, pressure profile, fresh vs aged polymer </vt:lpstr>
      <vt:lpstr>Results: ATBS-55 core flood, Resistance factor (RF),  fresh vs aged polymer </vt:lpstr>
      <vt:lpstr>Results: ATBS-55 core flood, fresh vs aged polymer </vt:lpstr>
      <vt:lpstr>Take away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Fuentes</dc:creator>
  <cp:lastModifiedBy>Luciana Bava</cp:lastModifiedBy>
  <cp:revision>24</cp:revision>
  <dcterms:created xsi:type="dcterms:W3CDTF">2023-06-09T16:18:01Z</dcterms:created>
  <dcterms:modified xsi:type="dcterms:W3CDTF">2023-11-07T02:55:51Z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0x0101001FD9649EB767584887F36D837FAC970D</vt:lpwstr>
  </property>
  <property fmtid="{D5CDD505-2E9C-101B-9397-08002B2CF9AE}" pid="3" name="TaxKeyword">
    <vt:lpwstr/>
  </property>
  <property fmtid="{D5CDD505-2E9C-101B-9397-08002B2CF9AE}" pid="4" name="MediaServiceImageTags">
    <vt:lpwstr/>
  </property>
  <property fmtid="{D5CDD505-2E9C-101B-9397-08002B2CF9AE}" pid="5" name="KemiraSecurityClassification">
    <vt:lpwstr/>
  </property>
  <property fmtid="{D5CDD505-2E9C-101B-9397-08002B2CF9AE}" pid="6" name="KemiraPublishingLocation">
    <vt:lpwstr/>
  </property>
  <property fmtid="{D5CDD505-2E9C-101B-9397-08002B2CF9AE}" pid="7" name="KemiraTopics">
    <vt:lpwstr/>
  </property>
</Properties>
</file>