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  <p:sldMasterId id="2147483684" r:id="rId4"/>
  </p:sldMasterIdLst>
  <p:notesMasterIdLst>
    <p:notesMasterId r:id="rId23"/>
  </p:notesMasterIdLst>
  <p:sldIdLst>
    <p:sldId id="256" r:id="rId5"/>
    <p:sldId id="257" r:id="rId6"/>
    <p:sldId id="290" r:id="rId7"/>
    <p:sldId id="291" r:id="rId8"/>
    <p:sldId id="258" r:id="rId9"/>
    <p:sldId id="260" r:id="rId10"/>
    <p:sldId id="261" r:id="rId11"/>
    <p:sldId id="273" r:id="rId12"/>
    <p:sldId id="262" r:id="rId13"/>
    <p:sldId id="274" r:id="rId14"/>
    <p:sldId id="276" r:id="rId15"/>
    <p:sldId id="286" r:id="rId16"/>
    <p:sldId id="275" r:id="rId17"/>
    <p:sldId id="277" r:id="rId18"/>
    <p:sldId id="287" r:id="rId19"/>
    <p:sldId id="288" r:id="rId20"/>
    <p:sldId id="289" r:id="rId21"/>
    <p:sldId id="279" r:id="rId22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0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2669"/>
    <a:srgbClr val="80215C"/>
    <a:srgbClr val="0451E4"/>
    <a:srgbClr val="51153A"/>
    <a:srgbClr val="32847F"/>
    <a:srgbClr val="125A5A"/>
    <a:srgbClr val="236B5F"/>
    <a:srgbClr val="27776A"/>
    <a:srgbClr val="184840"/>
    <a:srgbClr val="F4D4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EAFFF4-97B5-4FB9-A8BD-51F9994511C8}" v="92" dt="2023-11-07T20:43:32.746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48"/>
      </p:cViewPr>
      <p:guideLst>
        <p:guide orient="horz" pos="150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ypf-my.sharepoint.com/personal/ry10521_grupo_ypf_com/Documents/Desktop/ESCR/1162%20EOR%20NO%20CONVENCIONALES/c&#225;lculo%20sup%20espec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Hoja1!$J$5</c:f>
              <c:strCache>
                <c:ptCount val="1"/>
                <c:pt idx="0">
                  <c:v>Slickwater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Hoja1!$I$13:$I$15</c:f>
              <c:strCache>
                <c:ptCount val="3"/>
                <c:pt idx="0">
                  <c:v>A</c:v>
                </c:pt>
                <c:pt idx="1">
                  <c:v>C</c:v>
                </c:pt>
                <c:pt idx="2">
                  <c:v>E</c:v>
                </c:pt>
              </c:strCache>
            </c:strRef>
          </c:cat>
          <c:val>
            <c:numRef>
              <c:f>Hoja1!$N$5:$N$7</c:f>
              <c:numCache>
                <c:formatCode>0.0</c:formatCode>
                <c:ptCount val="3"/>
                <c:pt idx="0">
                  <c:v>3.5714285714285552</c:v>
                </c:pt>
                <c:pt idx="1">
                  <c:v>3.7267080745341445</c:v>
                </c:pt>
                <c:pt idx="2">
                  <c:v>7.3333333333333428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2C-4199-936E-9470D703E66C}"/>
            </c:ext>
          </c:extLst>
        </c:ser>
        <c:ser>
          <c:idx val="1"/>
          <c:order val="1"/>
          <c:tx>
            <c:strRef>
              <c:f>Hoja1!$J$9</c:f>
              <c:strCache>
                <c:ptCount val="1"/>
                <c:pt idx="0">
                  <c:v>MVFR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Hoja1!$I$13:$I$15</c:f>
              <c:strCache>
                <c:ptCount val="3"/>
                <c:pt idx="0">
                  <c:v>A</c:v>
                </c:pt>
                <c:pt idx="1">
                  <c:v>C</c:v>
                </c:pt>
                <c:pt idx="2">
                  <c:v>E</c:v>
                </c:pt>
              </c:strCache>
            </c:strRef>
          </c:cat>
          <c:val>
            <c:numRef>
              <c:f>Hoja1!$N$9:$N$11</c:f>
              <c:numCache>
                <c:formatCode>0.0</c:formatCode>
                <c:ptCount val="3"/>
                <c:pt idx="0">
                  <c:v>2.3738872403560833</c:v>
                </c:pt>
                <c:pt idx="1">
                  <c:v>2.1341463414634347</c:v>
                </c:pt>
                <c:pt idx="2">
                  <c:v>8.1168831168831019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2C-4199-936E-9470D703E66C}"/>
            </c:ext>
          </c:extLst>
        </c:ser>
        <c:ser>
          <c:idx val="2"/>
          <c:order val="2"/>
          <c:tx>
            <c:strRef>
              <c:f>Hoja1!$J$13</c:f>
              <c:strCache>
                <c:ptCount val="1"/>
                <c:pt idx="0">
                  <c:v>HVFR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Hoja1!$I$13:$I$15</c:f>
              <c:strCache>
                <c:ptCount val="3"/>
                <c:pt idx="0">
                  <c:v>A</c:v>
                </c:pt>
                <c:pt idx="1">
                  <c:v>C</c:v>
                </c:pt>
                <c:pt idx="2">
                  <c:v>E</c:v>
                </c:pt>
              </c:strCache>
            </c:strRef>
          </c:cat>
          <c:val>
            <c:numRef>
              <c:f>Hoja1!$N$13:$N$15</c:f>
              <c:numCache>
                <c:formatCode>0.0</c:formatCode>
                <c:ptCount val="3"/>
                <c:pt idx="0">
                  <c:v>0.5847953216374151</c:v>
                </c:pt>
                <c:pt idx="1">
                  <c:v>6.2695924764890378</c:v>
                </c:pt>
                <c:pt idx="2">
                  <c:v>3.2258064516128968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2C-4199-936E-9470D703E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8582104"/>
        <c:axId val="418586040"/>
      </c:barChart>
      <c:catAx>
        <c:axId val="4185821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AR" b="1" dirty="0">
                    <a:solidFill>
                      <a:schemeClr val="tx1"/>
                    </a:solidFill>
                  </a:rPr>
                  <a:t>Surfactante</a:t>
                </a:r>
                <a:r>
                  <a:rPr lang="es-AR" b="1" baseline="0" dirty="0">
                    <a:solidFill>
                      <a:schemeClr val="tx1"/>
                    </a:solidFill>
                  </a:rPr>
                  <a:t> </a:t>
                </a:r>
                <a:endParaRPr lang="es-AR" b="1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418586040"/>
        <c:crosses val="autoZero"/>
        <c:auto val="1"/>
        <c:lblAlgn val="ctr"/>
        <c:lblOffset val="100"/>
        <c:noMultiLvlLbl val="0"/>
      </c:catAx>
      <c:valAx>
        <c:axId val="418586040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AR" b="1">
                    <a:solidFill>
                      <a:schemeClr val="tx1"/>
                    </a:solidFill>
                  </a:rPr>
                  <a:t>%</a:t>
                </a:r>
                <a:r>
                  <a:rPr lang="es-AR" b="1" baseline="0">
                    <a:solidFill>
                      <a:schemeClr val="tx1"/>
                    </a:solidFill>
                  </a:rPr>
                  <a:t> </a:t>
                </a:r>
                <a:r>
                  <a:rPr lang="es-AR" b="1">
                    <a:solidFill>
                      <a:schemeClr val="tx1"/>
                    </a:solidFill>
                  </a:rPr>
                  <a:t>(ST/ST ref</a:t>
                </a:r>
                <a:r>
                  <a:rPr lang="es-AR" b="1" baseline="0">
                    <a:solidFill>
                      <a:schemeClr val="tx1"/>
                    </a:solidFill>
                  </a:rPr>
                  <a:t> )</a:t>
                </a:r>
                <a:endParaRPr lang="es-AR" b="1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2.7777777777777776E-2"/>
              <c:y val="0.279853455818022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418582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Hoja4!$K$35</c:f>
              <c:strCache>
                <c:ptCount val="1"/>
                <c:pt idx="0">
                  <c:v>0,2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Hoja4!$J$47:$J$49</c:f>
              <c:strCache>
                <c:ptCount val="3"/>
                <c:pt idx="0">
                  <c:v>A</c:v>
                </c:pt>
                <c:pt idx="1">
                  <c:v>C</c:v>
                </c:pt>
                <c:pt idx="2">
                  <c:v>E</c:v>
                </c:pt>
              </c:strCache>
            </c:strRef>
          </c:cat>
          <c:val>
            <c:numRef>
              <c:f>Hoja4!$L$35:$L$37</c:f>
              <c:numCache>
                <c:formatCode>General</c:formatCode>
                <c:ptCount val="3"/>
                <c:pt idx="0">
                  <c:v>6.2275000000000009</c:v>
                </c:pt>
                <c:pt idx="1">
                  <c:v>14.882499999999999</c:v>
                </c:pt>
                <c:pt idx="2">
                  <c:v>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BC-4162-8A10-D23FFC064C54}"/>
            </c:ext>
          </c:extLst>
        </c:ser>
        <c:ser>
          <c:idx val="1"/>
          <c:order val="1"/>
          <c:tx>
            <c:strRef>
              <c:f>Hoja4!$K$38</c:f>
              <c:strCache>
                <c:ptCount val="1"/>
                <c:pt idx="0">
                  <c:v>0,5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Hoja4!$J$47:$J$49</c:f>
              <c:strCache>
                <c:ptCount val="3"/>
                <c:pt idx="0">
                  <c:v>A</c:v>
                </c:pt>
                <c:pt idx="1">
                  <c:v>C</c:v>
                </c:pt>
                <c:pt idx="2">
                  <c:v>E</c:v>
                </c:pt>
              </c:strCache>
            </c:strRef>
          </c:cat>
          <c:val>
            <c:numRef>
              <c:f>Hoja4!$L$38:$L$40</c:f>
              <c:numCache>
                <c:formatCode>General</c:formatCode>
                <c:ptCount val="3"/>
                <c:pt idx="0">
                  <c:v>3.8924999999999996</c:v>
                </c:pt>
                <c:pt idx="1">
                  <c:v>12.455</c:v>
                </c:pt>
                <c:pt idx="2">
                  <c:v>2.5299999999999998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BC-4162-8A10-D23FFC064C54}"/>
            </c:ext>
          </c:extLst>
        </c:ser>
        <c:ser>
          <c:idx val="2"/>
          <c:order val="2"/>
          <c:tx>
            <c:strRef>
              <c:f>Hoja4!$K$41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Hoja4!$J$47:$J$49</c:f>
              <c:strCache>
                <c:ptCount val="3"/>
                <c:pt idx="0">
                  <c:v>A</c:v>
                </c:pt>
                <c:pt idx="1">
                  <c:v>C</c:v>
                </c:pt>
                <c:pt idx="2">
                  <c:v>E</c:v>
                </c:pt>
              </c:strCache>
            </c:strRef>
          </c:cat>
          <c:val>
            <c:numRef>
              <c:f>Hoja4!$L$41:$L$43</c:f>
              <c:numCache>
                <c:formatCode>General</c:formatCode>
                <c:ptCount val="3"/>
                <c:pt idx="0">
                  <c:v>3.2025000000000001</c:v>
                </c:pt>
                <c:pt idx="1">
                  <c:v>9.59</c:v>
                </c:pt>
                <c:pt idx="2">
                  <c:v>0.98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BC-4162-8A10-D23FFC064C54}"/>
            </c:ext>
          </c:extLst>
        </c:ser>
        <c:ser>
          <c:idx val="3"/>
          <c:order val="3"/>
          <c:tx>
            <c:strRef>
              <c:f>Hoja4!$K$44</c:f>
              <c:strCache>
                <c:ptCount val="1"/>
                <c:pt idx="0">
                  <c:v>1,5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Hoja4!$J$47:$J$49</c:f>
              <c:strCache>
                <c:ptCount val="3"/>
                <c:pt idx="0">
                  <c:v>A</c:v>
                </c:pt>
                <c:pt idx="1">
                  <c:v>C</c:v>
                </c:pt>
                <c:pt idx="2">
                  <c:v>E</c:v>
                </c:pt>
              </c:strCache>
            </c:strRef>
          </c:cat>
          <c:val>
            <c:numRef>
              <c:f>Hoja4!$L$44:$L$46</c:f>
              <c:numCache>
                <c:formatCode>General</c:formatCode>
                <c:ptCount val="3"/>
                <c:pt idx="0">
                  <c:v>2.7725</c:v>
                </c:pt>
                <c:pt idx="1">
                  <c:v>8.4799999999999986</c:v>
                </c:pt>
                <c:pt idx="2">
                  <c:v>1.06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FBC-4162-8A10-D23FFC064C54}"/>
            </c:ext>
          </c:extLst>
        </c:ser>
        <c:ser>
          <c:idx val="4"/>
          <c:order val="4"/>
          <c:tx>
            <c:strRef>
              <c:f>Hoja4!$K$47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Hoja4!$J$47:$J$49</c:f>
              <c:strCache>
                <c:ptCount val="3"/>
                <c:pt idx="0">
                  <c:v>A</c:v>
                </c:pt>
                <c:pt idx="1">
                  <c:v>C</c:v>
                </c:pt>
                <c:pt idx="2">
                  <c:v>E</c:v>
                </c:pt>
              </c:strCache>
            </c:strRef>
          </c:cat>
          <c:val>
            <c:numRef>
              <c:f>Hoja4!$L$47:$L$49</c:f>
              <c:numCache>
                <c:formatCode>General</c:formatCode>
                <c:ptCount val="3"/>
                <c:pt idx="0">
                  <c:v>2.2675000000000001</c:v>
                </c:pt>
                <c:pt idx="1">
                  <c:v>7.5699999999999994</c:v>
                </c:pt>
                <c:pt idx="2">
                  <c:v>1.06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FBC-4162-8A10-D23FFC064C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937965144"/>
        <c:axId val="937961208"/>
      </c:barChart>
      <c:catAx>
        <c:axId val="9379651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AR" dirty="0">
                    <a:solidFill>
                      <a:schemeClr val="tx1"/>
                    </a:solidFill>
                  </a:rPr>
                  <a:t>Surfactante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937961208"/>
        <c:crosses val="autoZero"/>
        <c:auto val="1"/>
        <c:lblAlgn val="ctr"/>
        <c:lblOffset val="100"/>
        <c:noMultiLvlLbl val="0"/>
      </c:catAx>
      <c:valAx>
        <c:axId val="937961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5000"/>
                  <a:lumOff val="95000"/>
                </a:schemeClr>
              </a:solidFill>
              <a:prstDash val="sysDot"/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AR" b="1" baseline="0" dirty="0">
                    <a:solidFill>
                      <a:schemeClr val="tx1"/>
                    </a:solidFill>
                  </a:rPr>
                  <a:t>Tensión interfacial [mN/m]</a:t>
                </a:r>
                <a:endParaRPr lang="es-AR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1.5459640491474351E-2"/>
              <c:y val="0.205619655994312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937965144"/>
        <c:crosses val="autoZero"/>
        <c:crossBetween val="between"/>
        <c:majorUnit val="1"/>
        <c:minorUnit val="0.5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Hoja2!$B$6</c:f>
              <c:strCache>
                <c:ptCount val="1"/>
                <c:pt idx="0">
                  <c:v>6-8-6A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Hoja2!$C$12:$C$13</c:f>
              <c:strCache>
                <c:ptCount val="2"/>
                <c:pt idx="0">
                  <c:v>Fresh Water </c:v>
                </c:pt>
                <c:pt idx="1">
                  <c:v>Mix Oil</c:v>
                </c:pt>
              </c:strCache>
            </c:strRef>
          </c:cat>
          <c:val>
            <c:numRef>
              <c:f>Hoja2!$D$6:$D$7</c:f>
              <c:numCache>
                <c:formatCode>General</c:formatCode>
                <c:ptCount val="2"/>
                <c:pt idx="0">
                  <c:v>58.75</c:v>
                </c:pt>
                <c:pt idx="1">
                  <c:v>17.05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A3-47CE-BB63-2DBC2DBAED8E}"/>
            </c:ext>
          </c:extLst>
        </c:ser>
        <c:ser>
          <c:idx val="1"/>
          <c:order val="1"/>
          <c:tx>
            <c:strRef>
              <c:f>Hoja2!$B$8</c:f>
              <c:strCache>
                <c:ptCount val="1"/>
                <c:pt idx="0">
                  <c:v>6-11-8B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Hoja2!$C$12:$C$13</c:f>
              <c:strCache>
                <c:ptCount val="2"/>
                <c:pt idx="0">
                  <c:v>Fresh Water </c:v>
                </c:pt>
                <c:pt idx="1">
                  <c:v>Mix Oil</c:v>
                </c:pt>
              </c:strCache>
            </c:strRef>
          </c:cat>
          <c:val>
            <c:numRef>
              <c:f>Hoja2!$D$8:$D$9</c:f>
              <c:numCache>
                <c:formatCode>General</c:formatCode>
                <c:ptCount val="2"/>
                <c:pt idx="0">
                  <c:v>69.790000000000006</c:v>
                </c:pt>
                <c:pt idx="1">
                  <c:v>20.309999999999999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A3-47CE-BB63-2DBC2DBAED8E}"/>
            </c:ext>
          </c:extLst>
        </c:ser>
        <c:ser>
          <c:idx val="2"/>
          <c:order val="2"/>
          <c:tx>
            <c:strRef>
              <c:f>Hoja2!$B$10</c:f>
              <c:strCache>
                <c:ptCount val="1"/>
                <c:pt idx="0">
                  <c:v>6-15-11 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Hoja2!$C$12:$C$13</c:f>
              <c:strCache>
                <c:ptCount val="2"/>
                <c:pt idx="0">
                  <c:v>Fresh Water </c:v>
                </c:pt>
                <c:pt idx="1">
                  <c:v>Mix Oil</c:v>
                </c:pt>
              </c:strCache>
            </c:strRef>
          </c:cat>
          <c:val>
            <c:numRef>
              <c:f>Hoja2!$D$10:$D$11</c:f>
              <c:numCache>
                <c:formatCode>General</c:formatCode>
                <c:ptCount val="2"/>
                <c:pt idx="0">
                  <c:v>71.78</c:v>
                </c:pt>
                <c:pt idx="1">
                  <c:v>13.09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A3-47CE-BB63-2DBC2DBAED8E}"/>
            </c:ext>
          </c:extLst>
        </c:ser>
        <c:ser>
          <c:idx val="3"/>
          <c:order val="3"/>
          <c:tx>
            <c:strRef>
              <c:f>Hoja2!$B$12</c:f>
              <c:strCache>
                <c:ptCount val="1"/>
                <c:pt idx="0">
                  <c:v>6-17-22-B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Hoja2!$C$12:$C$13</c:f>
              <c:strCache>
                <c:ptCount val="2"/>
                <c:pt idx="0">
                  <c:v>Fresh Water </c:v>
                </c:pt>
                <c:pt idx="1">
                  <c:v>Mix Oil</c:v>
                </c:pt>
              </c:strCache>
            </c:strRef>
          </c:cat>
          <c:val>
            <c:numRef>
              <c:f>Hoja2!$D$12:$D$13</c:f>
              <c:numCache>
                <c:formatCode>General</c:formatCode>
                <c:ptCount val="2"/>
                <c:pt idx="0">
                  <c:v>66.8</c:v>
                </c:pt>
                <c:pt idx="1">
                  <c:v>14.09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6A3-47CE-BB63-2DBC2DBAED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805865328"/>
        <c:axId val="805866968"/>
      </c:barChart>
      <c:catAx>
        <c:axId val="8058653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AR" sz="1200" b="1" dirty="0">
                    <a:solidFill>
                      <a:schemeClr val="tx1"/>
                    </a:solidFill>
                  </a:rPr>
                  <a:t>Fluido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805866968"/>
        <c:crosses val="autoZero"/>
        <c:auto val="1"/>
        <c:lblAlgn val="ctr"/>
        <c:lblOffset val="100"/>
        <c:noMultiLvlLbl val="0"/>
      </c:catAx>
      <c:valAx>
        <c:axId val="805866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AR" sz="1200" b="1" baseline="0" dirty="0">
                    <a:solidFill>
                      <a:schemeClr val="tx1"/>
                    </a:solidFill>
                    <a:latin typeface="+mn-lt"/>
                  </a:rPr>
                  <a:t>Angulo de contacto [</a:t>
                </a:r>
                <a:r>
                  <a:rPr lang="el-GR" sz="1200" b="1" baseline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θ</a:t>
                </a:r>
                <a:r>
                  <a:rPr lang="es-AR" sz="1200" b="1" baseline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]</a:t>
                </a:r>
                <a:endParaRPr lang="es-AR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1.3888964011473926E-2"/>
              <c:y val="0.2900164704899341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80586532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Hoja2!$G$20</c:f>
              <c:strCache>
                <c:ptCount val="1"/>
                <c:pt idx="0">
                  <c:v>Fresh Water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Hoja2!$H$20:$H$23</c:f>
              <c:strCache>
                <c:ptCount val="4"/>
                <c:pt idx="0">
                  <c:v>6-8-6A</c:v>
                </c:pt>
                <c:pt idx="1">
                  <c:v>6-11-8B</c:v>
                </c:pt>
                <c:pt idx="2">
                  <c:v>6-15-11A</c:v>
                </c:pt>
                <c:pt idx="3">
                  <c:v>6-17-22B</c:v>
                </c:pt>
              </c:strCache>
            </c:strRef>
          </c:cat>
          <c:val>
            <c:numRef>
              <c:f>Hoja2!$I$20:$I$23</c:f>
              <c:numCache>
                <c:formatCode>General</c:formatCode>
                <c:ptCount val="4"/>
                <c:pt idx="0">
                  <c:v>58.75</c:v>
                </c:pt>
                <c:pt idx="1">
                  <c:v>69.790000000000006</c:v>
                </c:pt>
                <c:pt idx="2">
                  <c:v>71.78</c:v>
                </c:pt>
                <c:pt idx="3">
                  <c:v>66.8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79-4B34-9827-B95AD04376B5}"/>
            </c:ext>
          </c:extLst>
        </c:ser>
        <c:ser>
          <c:idx val="1"/>
          <c:order val="1"/>
          <c:tx>
            <c:strRef>
              <c:f>Hoja2!$G$24</c:f>
              <c:strCache>
                <c:ptCount val="1"/>
                <c:pt idx="0">
                  <c:v>Prod. A 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Hoja2!$H$20:$H$23</c:f>
              <c:strCache>
                <c:ptCount val="4"/>
                <c:pt idx="0">
                  <c:v>6-8-6A</c:v>
                </c:pt>
                <c:pt idx="1">
                  <c:v>6-11-8B</c:v>
                </c:pt>
                <c:pt idx="2">
                  <c:v>6-15-11A</c:v>
                </c:pt>
                <c:pt idx="3">
                  <c:v>6-17-22B</c:v>
                </c:pt>
              </c:strCache>
            </c:strRef>
          </c:cat>
          <c:val>
            <c:numRef>
              <c:f>Hoja2!$I$24:$I$27</c:f>
              <c:numCache>
                <c:formatCode>General</c:formatCode>
                <c:ptCount val="4"/>
                <c:pt idx="0">
                  <c:v>25.92</c:v>
                </c:pt>
                <c:pt idx="1">
                  <c:v>31.77</c:v>
                </c:pt>
                <c:pt idx="2">
                  <c:v>40.9</c:v>
                </c:pt>
                <c:pt idx="3">
                  <c:v>19.100000000000001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79-4B34-9827-B95AD04376B5}"/>
            </c:ext>
          </c:extLst>
        </c:ser>
        <c:ser>
          <c:idx val="2"/>
          <c:order val="2"/>
          <c:tx>
            <c:strRef>
              <c:f>Hoja2!$G$28</c:f>
              <c:strCache>
                <c:ptCount val="1"/>
                <c:pt idx="0">
                  <c:v>Prod. C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Hoja2!$H$20:$H$23</c:f>
              <c:strCache>
                <c:ptCount val="4"/>
                <c:pt idx="0">
                  <c:v>6-8-6A</c:v>
                </c:pt>
                <c:pt idx="1">
                  <c:v>6-11-8B</c:v>
                </c:pt>
                <c:pt idx="2">
                  <c:v>6-15-11A</c:v>
                </c:pt>
                <c:pt idx="3">
                  <c:v>6-17-22B</c:v>
                </c:pt>
              </c:strCache>
            </c:strRef>
          </c:cat>
          <c:val>
            <c:numRef>
              <c:f>Hoja2!$I$28:$I$31</c:f>
              <c:numCache>
                <c:formatCode>General</c:formatCode>
                <c:ptCount val="4"/>
                <c:pt idx="0">
                  <c:v>32.74</c:v>
                </c:pt>
                <c:pt idx="1">
                  <c:v>34.01</c:v>
                </c:pt>
                <c:pt idx="2">
                  <c:v>36.72</c:v>
                </c:pt>
                <c:pt idx="3">
                  <c:v>38.1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79-4B34-9827-B95AD04376B5}"/>
            </c:ext>
          </c:extLst>
        </c:ser>
        <c:ser>
          <c:idx val="3"/>
          <c:order val="3"/>
          <c:tx>
            <c:strRef>
              <c:f>Hoja2!$G$32</c:f>
              <c:strCache>
                <c:ptCount val="1"/>
                <c:pt idx="0">
                  <c:v>Prod. 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Hoja2!$H$20:$H$23</c:f>
              <c:strCache>
                <c:ptCount val="4"/>
                <c:pt idx="0">
                  <c:v>6-8-6A</c:v>
                </c:pt>
                <c:pt idx="1">
                  <c:v>6-11-8B</c:v>
                </c:pt>
                <c:pt idx="2">
                  <c:v>6-15-11A</c:v>
                </c:pt>
                <c:pt idx="3">
                  <c:v>6-17-22B</c:v>
                </c:pt>
              </c:strCache>
            </c:strRef>
          </c:cat>
          <c:val>
            <c:numRef>
              <c:f>Hoja2!$I$32:$I$35</c:f>
              <c:numCache>
                <c:formatCode>General</c:formatCode>
                <c:ptCount val="4"/>
                <c:pt idx="0">
                  <c:v>20.02</c:v>
                </c:pt>
                <c:pt idx="1">
                  <c:v>29.41</c:v>
                </c:pt>
                <c:pt idx="2">
                  <c:v>22.54</c:v>
                </c:pt>
                <c:pt idx="3">
                  <c:v>16.399999999999999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79-4B34-9827-B95AD04376B5}"/>
            </c:ext>
          </c:extLst>
        </c:ser>
        <c:ser>
          <c:idx val="4"/>
          <c:order val="4"/>
          <c:tx>
            <c:strRef>
              <c:f>Hoja2!$G$36</c:f>
              <c:strCache>
                <c:ptCount val="1"/>
                <c:pt idx="0">
                  <c:v>Mix Oil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Hoja2!$H$20:$H$23</c:f>
              <c:strCache>
                <c:ptCount val="4"/>
                <c:pt idx="0">
                  <c:v>6-8-6A</c:v>
                </c:pt>
                <c:pt idx="1">
                  <c:v>6-11-8B</c:v>
                </c:pt>
                <c:pt idx="2">
                  <c:v>6-15-11A</c:v>
                </c:pt>
                <c:pt idx="3">
                  <c:v>6-17-22B</c:v>
                </c:pt>
              </c:strCache>
            </c:strRef>
          </c:cat>
          <c:val>
            <c:numRef>
              <c:f>Hoja2!$I$36:$I$39</c:f>
              <c:numCache>
                <c:formatCode>General</c:formatCode>
                <c:ptCount val="4"/>
                <c:pt idx="0">
                  <c:v>17.05</c:v>
                </c:pt>
                <c:pt idx="1">
                  <c:v>20.309999999999999</c:v>
                </c:pt>
                <c:pt idx="2">
                  <c:v>13.09</c:v>
                </c:pt>
                <c:pt idx="3">
                  <c:v>14.09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79-4B34-9827-B95AD04376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920511208"/>
        <c:axId val="920506288"/>
      </c:barChart>
      <c:catAx>
        <c:axId val="9205112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AR" b="1" dirty="0">
                    <a:solidFill>
                      <a:schemeClr val="tx1"/>
                    </a:solidFill>
                  </a:rPr>
                  <a:t>Muestra</a:t>
                </a:r>
                <a:r>
                  <a:rPr lang="es-AR" b="1" baseline="0" dirty="0">
                    <a:solidFill>
                      <a:schemeClr val="tx1"/>
                    </a:solidFill>
                  </a:rPr>
                  <a:t> de rocas</a:t>
                </a:r>
                <a:endParaRPr lang="es-AR" b="1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920506288"/>
        <c:crosses val="autoZero"/>
        <c:auto val="1"/>
        <c:lblAlgn val="ctr"/>
        <c:lblOffset val="100"/>
        <c:noMultiLvlLbl val="0"/>
      </c:catAx>
      <c:valAx>
        <c:axId val="920506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AR" sz="1000" b="1" baseline="0" dirty="0">
                    <a:solidFill>
                      <a:schemeClr val="tx1"/>
                    </a:solidFill>
                  </a:rPr>
                  <a:t>Angulo de contacto [</a:t>
                </a:r>
                <a:r>
                  <a:rPr lang="el-GR" sz="1000" b="1" baseline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θ</a:t>
                </a:r>
                <a:r>
                  <a:rPr lang="es-AR" sz="1000" b="1" baseline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]</a:t>
                </a:r>
                <a:endParaRPr lang="es-AR" sz="1000" b="1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92051120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Hoja3!$B$4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Hoja3!$C$3:$F$3</c:f>
              <c:strCache>
                <c:ptCount val="4"/>
                <c:pt idx="0">
                  <c:v>Np lab [%]</c:v>
                </c:pt>
                <c:pt idx="1">
                  <c:v>SSA [1/cm]</c:v>
                </c:pt>
                <c:pt idx="2">
                  <c:v>Np1 [%]</c:v>
                </c:pt>
                <c:pt idx="3">
                  <c:v>Np2 [%]</c:v>
                </c:pt>
              </c:strCache>
            </c:strRef>
          </c:cat>
          <c:val>
            <c:numRef>
              <c:f>Hoja3!$C$4:$F$4</c:f>
              <c:numCache>
                <c:formatCode>General</c:formatCode>
                <c:ptCount val="4"/>
                <c:pt idx="0">
                  <c:v>25.5</c:v>
                </c:pt>
                <c:pt idx="1">
                  <c:v>3.4</c:v>
                </c:pt>
                <c:pt idx="2" formatCode="0.0">
                  <c:v>7.5</c:v>
                </c:pt>
                <c:pt idx="3" formatCode="0.0">
                  <c:v>17.25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F5-40AB-87D8-96C70B1C43FD}"/>
            </c:ext>
          </c:extLst>
        </c:ser>
        <c:ser>
          <c:idx val="1"/>
          <c:order val="1"/>
          <c:tx>
            <c:strRef>
              <c:f>Hoja3!$B$5</c:f>
              <c:strCache>
                <c:ptCount val="1"/>
                <c:pt idx="0">
                  <c:v>E</c:v>
                </c:pt>
              </c:strCache>
            </c:strRef>
          </c:tx>
          <c:spPr>
            <a:solidFill>
              <a:srgbClr val="922669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Hoja3!$C$3:$F$3</c:f>
              <c:strCache>
                <c:ptCount val="4"/>
                <c:pt idx="0">
                  <c:v>Np lab [%]</c:v>
                </c:pt>
                <c:pt idx="1">
                  <c:v>SSA [1/cm]</c:v>
                </c:pt>
                <c:pt idx="2">
                  <c:v>Np1 [%]</c:v>
                </c:pt>
                <c:pt idx="3">
                  <c:v>Np2 [%]</c:v>
                </c:pt>
              </c:strCache>
            </c:strRef>
          </c:cat>
          <c:val>
            <c:numRef>
              <c:f>Hoja3!$C$5:$F$5</c:f>
              <c:numCache>
                <c:formatCode>General</c:formatCode>
                <c:ptCount val="4"/>
                <c:pt idx="0">
                  <c:v>6.5</c:v>
                </c:pt>
                <c:pt idx="1">
                  <c:v>1.6</c:v>
                </c:pt>
                <c:pt idx="2" formatCode="0.0">
                  <c:v>4.0625</c:v>
                </c:pt>
                <c:pt idx="3" formatCode="0.0">
                  <c:v>9.3437499999999982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F5-40AB-87D8-96C70B1C43FD}"/>
            </c:ext>
          </c:extLst>
        </c:ser>
        <c:ser>
          <c:idx val="2"/>
          <c:order val="2"/>
          <c:tx>
            <c:strRef>
              <c:f>Hoja3!$B$6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Hoja3!$C$3:$F$3</c:f>
              <c:strCache>
                <c:ptCount val="4"/>
                <c:pt idx="0">
                  <c:v>Np lab [%]</c:v>
                </c:pt>
                <c:pt idx="1">
                  <c:v>SSA [1/cm]</c:v>
                </c:pt>
                <c:pt idx="2">
                  <c:v>Np1 [%]</c:v>
                </c:pt>
                <c:pt idx="3">
                  <c:v>Np2 [%]</c:v>
                </c:pt>
              </c:strCache>
            </c:strRef>
          </c:cat>
          <c:val>
            <c:numRef>
              <c:f>Hoja3!$C$6:$F$6</c:f>
              <c:numCache>
                <c:formatCode>General</c:formatCode>
                <c:ptCount val="4"/>
                <c:pt idx="0">
                  <c:v>7.1</c:v>
                </c:pt>
                <c:pt idx="1">
                  <c:v>2.2999999999999998</c:v>
                </c:pt>
                <c:pt idx="2" formatCode="0.0">
                  <c:v>3.0869565217391304</c:v>
                </c:pt>
                <c:pt idx="3" formatCode="0.0">
                  <c:v>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F5-40AB-87D8-96C70B1C43F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273880640"/>
        <c:axId val="273880968"/>
        <c:axId val="0"/>
      </c:bar3DChart>
      <c:catAx>
        <c:axId val="273880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73880968"/>
        <c:crosses val="autoZero"/>
        <c:auto val="1"/>
        <c:lblAlgn val="ctr"/>
        <c:lblOffset val="100"/>
        <c:noMultiLvlLbl val="0"/>
      </c:catAx>
      <c:valAx>
        <c:axId val="273880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73880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4" Type="http://schemas.openxmlformats.org/officeDocument/2006/relationships/image" Target="../media/image34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4" Type="http://schemas.openxmlformats.org/officeDocument/2006/relationships/image" Target="../media/image3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47C27A-7BB5-4678-85B1-1759B16421AD}" type="doc">
      <dgm:prSet loTypeId="urn:microsoft.com/office/officeart/2005/8/layout/hProcess4" loCatId="process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s-AR"/>
        </a:p>
      </dgm:t>
    </dgm:pt>
    <dgm:pt modelId="{E9D28796-41DB-48EC-AABC-A2ECECD4F58D}">
      <dgm:prSet phldrT="[Texto]"/>
      <dgm:spPr/>
      <dgm:t>
        <a:bodyPr/>
        <a:lstStyle/>
        <a:p>
          <a:r>
            <a:rPr lang="es-AR" dirty="0"/>
            <a:t>muestreo y caracterización </a:t>
          </a:r>
        </a:p>
      </dgm:t>
    </dgm:pt>
    <dgm:pt modelId="{943CF779-B973-4A45-9B47-A2152D21F885}" type="parTrans" cxnId="{E7AF3593-FB73-4ECD-BE18-01EB2740A836}">
      <dgm:prSet/>
      <dgm:spPr/>
      <dgm:t>
        <a:bodyPr/>
        <a:lstStyle/>
        <a:p>
          <a:endParaRPr lang="es-AR"/>
        </a:p>
      </dgm:t>
    </dgm:pt>
    <dgm:pt modelId="{100A1166-E45D-4415-A642-13541B99FE22}" type="sibTrans" cxnId="{E7AF3593-FB73-4ECD-BE18-01EB2740A836}">
      <dgm:prSet/>
      <dgm:spPr/>
      <dgm:t>
        <a:bodyPr/>
        <a:lstStyle/>
        <a:p>
          <a:endParaRPr lang="es-AR"/>
        </a:p>
      </dgm:t>
    </dgm:pt>
    <dgm:pt modelId="{5BF5110B-FA3A-435E-BC42-79FAF7841021}">
      <dgm:prSet phldrT="[Texto]"/>
      <dgm:spPr/>
      <dgm:t>
        <a:bodyPr/>
        <a:lstStyle/>
        <a:p>
          <a:r>
            <a:rPr lang="es-AR" dirty="0"/>
            <a:t>Roca</a:t>
          </a:r>
        </a:p>
      </dgm:t>
    </dgm:pt>
    <dgm:pt modelId="{23358AAA-69AB-4D19-8AC2-8BD7B553D23B}" type="parTrans" cxnId="{E24B93FC-4C7A-4459-9731-9D132A26E495}">
      <dgm:prSet/>
      <dgm:spPr/>
      <dgm:t>
        <a:bodyPr/>
        <a:lstStyle/>
        <a:p>
          <a:endParaRPr lang="es-AR"/>
        </a:p>
      </dgm:t>
    </dgm:pt>
    <dgm:pt modelId="{1DC01F82-CA9E-4259-AC11-B4B38D06FA0D}" type="sibTrans" cxnId="{E24B93FC-4C7A-4459-9731-9D132A26E495}">
      <dgm:prSet/>
      <dgm:spPr/>
      <dgm:t>
        <a:bodyPr/>
        <a:lstStyle/>
        <a:p>
          <a:endParaRPr lang="es-AR"/>
        </a:p>
      </dgm:t>
    </dgm:pt>
    <dgm:pt modelId="{1E0C7551-F75C-47DB-BB11-B578F94742ED}">
      <dgm:prSet phldrT="[Texto]"/>
      <dgm:spPr/>
      <dgm:t>
        <a:bodyPr/>
        <a:lstStyle/>
        <a:p>
          <a:r>
            <a:rPr lang="es-AR" dirty="0"/>
            <a:t>Petróleo </a:t>
          </a:r>
        </a:p>
      </dgm:t>
    </dgm:pt>
    <dgm:pt modelId="{A74431FC-A2C0-4566-BEE2-272392742439}" type="parTrans" cxnId="{B1305D66-B8C1-4434-B937-76101BCB5DAB}">
      <dgm:prSet/>
      <dgm:spPr/>
      <dgm:t>
        <a:bodyPr/>
        <a:lstStyle/>
        <a:p>
          <a:endParaRPr lang="es-AR"/>
        </a:p>
      </dgm:t>
    </dgm:pt>
    <dgm:pt modelId="{4438D083-26C1-494C-B6C1-58E81CBE66B1}" type="sibTrans" cxnId="{B1305D66-B8C1-4434-B937-76101BCB5DAB}">
      <dgm:prSet/>
      <dgm:spPr/>
      <dgm:t>
        <a:bodyPr/>
        <a:lstStyle/>
        <a:p>
          <a:endParaRPr lang="es-AR"/>
        </a:p>
      </dgm:t>
    </dgm:pt>
    <dgm:pt modelId="{E9278DC2-B6FF-4229-A594-C93BDF79B7AA}">
      <dgm:prSet phldrT="[Texto]"/>
      <dgm:spPr/>
      <dgm:t>
        <a:bodyPr/>
        <a:lstStyle/>
        <a:p>
          <a:r>
            <a:rPr lang="es-AR" dirty="0"/>
            <a:t>Evaluación de surfactantes </a:t>
          </a:r>
        </a:p>
      </dgm:t>
    </dgm:pt>
    <dgm:pt modelId="{47E71D64-4382-4BCF-85AA-1F34C3FC78D7}" type="parTrans" cxnId="{4ABE6556-CBA2-406B-BDC4-481E8A42B1F4}">
      <dgm:prSet/>
      <dgm:spPr/>
      <dgm:t>
        <a:bodyPr/>
        <a:lstStyle/>
        <a:p>
          <a:endParaRPr lang="es-AR"/>
        </a:p>
      </dgm:t>
    </dgm:pt>
    <dgm:pt modelId="{E413A7D0-EEB7-42B2-983B-F12391619C27}" type="sibTrans" cxnId="{4ABE6556-CBA2-406B-BDC4-481E8A42B1F4}">
      <dgm:prSet/>
      <dgm:spPr/>
      <dgm:t>
        <a:bodyPr/>
        <a:lstStyle/>
        <a:p>
          <a:endParaRPr lang="es-AR"/>
        </a:p>
      </dgm:t>
    </dgm:pt>
    <dgm:pt modelId="{150EBB73-6F7E-42F8-87F2-7AF37DD7E7F2}">
      <dgm:prSet phldrT="[Texto]"/>
      <dgm:spPr/>
      <dgm:t>
        <a:bodyPr/>
        <a:lstStyle/>
        <a:p>
          <a:r>
            <a:rPr lang="es-AR" dirty="0"/>
            <a:t>Estabilidad térmica</a:t>
          </a:r>
        </a:p>
      </dgm:t>
    </dgm:pt>
    <dgm:pt modelId="{806F2EAD-26A5-453C-99BF-B1D81A53F2AB}" type="parTrans" cxnId="{CB124370-0D0B-4EA7-81F2-5AEFDE23D000}">
      <dgm:prSet/>
      <dgm:spPr/>
      <dgm:t>
        <a:bodyPr/>
        <a:lstStyle/>
        <a:p>
          <a:endParaRPr lang="es-AR"/>
        </a:p>
      </dgm:t>
    </dgm:pt>
    <dgm:pt modelId="{909BB175-1D9C-407D-A836-1AF822DAF0C7}" type="sibTrans" cxnId="{CB124370-0D0B-4EA7-81F2-5AEFDE23D000}">
      <dgm:prSet/>
      <dgm:spPr/>
      <dgm:t>
        <a:bodyPr/>
        <a:lstStyle/>
        <a:p>
          <a:endParaRPr lang="es-AR"/>
        </a:p>
      </dgm:t>
    </dgm:pt>
    <dgm:pt modelId="{B72C7892-1299-437C-A041-400003B6FB82}">
      <dgm:prSet phldrT="[Texto]"/>
      <dgm:spPr/>
      <dgm:t>
        <a:bodyPr/>
        <a:lstStyle/>
        <a:p>
          <a:r>
            <a:rPr lang="es-AR" dirty="0"/>
            <a:t>Compatibilidad</a:t>
          </a:r>
        </a:p>
      </dgm:t>
    </dgm:pt>
    <dgm:pt modelId="{D714A4F1-6A3D-432D-B442-7D6C65CDFB84}" type="parTrans" cxnId="{F22A4FE2-22E8-41A4-9778-3733982DAB63}">
      <dgm:prSet/>
      <dgm:spPr/>
      <dgm:t>
        <a:bodyPr/>
        <a:lstStyle/>
        <a:p>
          <a:endParaRPr lang="es-AR"/>
        </a:p>
      </dgm:t>
    </dgm:pt>
    <dgm:pt modelId="{1E59349C-83E8-40AE-A27F-1424A9422404}" type="sibTrans" cxnId="{F22A4FE2-22E8-41A4-9778-3733982DAB63}">
      <dgm:prSet/>
      <dgm:spPr/>
      <dgm:t>
        <a:bodyPr/>
        <a:lstStyle/>
        <a:p>
          <a:endParaRPr lang="es-AR"/>
        </a:p>
      </dgm:t>
    </dgm:pt>
    <dgm:pt modelId="{E746451D-2FE4-433A-A6BC-46C0CCA43454}">
      <dgm:prSet phldrT="[Texto]"/>
      <dgm:spPr/>
      <dgm:t>
        <a:bodyPr/>
        <a:lstStyle/>
        <a:p>
          <a:r>
            <a:rPr lang="es-AR" dirty="0"/>
            <a:t>Selección de surfactantes para test de imbibición </a:t>
          </a:r>
        </a:p>
      </dgm:t>
    </dgm:pt>
    <dgm:pt modelId="{5B25349C-F32F-43EC-A965-216C80E24A5C}" type="parTrans" cxnId="{DAF5777D-A8D3-4484-88CD-7ACBDD1AF8B1}">
      <dgm:prSet/>
      <dgm:spPr/>
      <dgm:t>
        <a:bodyPr/>
        <a:lstStyle/>
        <a:p>
          <a:endParaRPr lang="es-AR"/>
        </a:p>
      </dgm:t>
    </dgm:pt>
    <dgm:pt modelId="{CB65C015-E21A-4956-A1E4-822C8C7F3A17}" type="sibTrans" cxnId="{DAF5777D-A8D3-4484-88CD-7ACBDD1AF8B1}">
      <dgm:prSet/>
      <dgm:spPr/>
      <dgm:t>
        <a:bodyPr/>
        <a:lstStyle/>
        <a:p>
          <a:endParaRPr lang="es-AR"/>
        </a:p>
      </dgm:t>
    </dgm:pt>
    <dgm:pt modelId="{12AE7533-FB69-4322-AECB-B79614203A13}">
      <dgm:prSet phldrT="[Texto]"/>
      <dgm:spPr/>
      <dgm:t>
        <a:bodyPr/>
        <a:lstStyle/>
        <a:p>
          <a:r>
            <a:rPr lang="es-AR" dirty="0"/>
            <a:t>Tensión interfacial</a:t>
          </a:r>
        </a:p>
      </dgm:t>
    </dgm:pt>
    <dgm:pt modelId="{D3222EA9-ACA9-43FF-98C6-9BBC939D23D9}" type="parTrans" cxnId="{17E9C33B-B451-47FA-B348-46AD37AF592A}">
      <dgm:prSet/>
      <dgm:spPr/>
      <dgm:t>
        <a:bodyPr/>
        <a:lstStyle/>
        <a:p>
          <a:endParaRPr lang="es-AR"/>
        </a:p>
      </dgm:t>
    </dgm:pt>
    <dgm:pt modelId="{64D32A34-43B4-4474-B7CB-29C0201E64F5}" type="sibTrans" cxnId="{17E9C33B-B451-47FA-B348-46AD37AF592A}">
      <dgm:prSet/>
      <dgm:spPr/>
      <dgm:t>
        <a:bodyPr/>
        <a:lstStyle/>
        <a:p>
          <a:endParaRPr lang="es-AR"/>
        </a:p>
      </dgm:t>
    </dgm:pt>
    <dgm:pt modelId="{0DA214C7-B337-4970-BD6B-6D740BE8A9AD}">
      <dgm:prSet phldrT="[Texto]"/>
      <dgm:spPr/>
      <dgm:t>
        <a:bodyPr/>
        <a:lstStyle/>
        <a:p>
          <a:r>
            <a:rPr lang="es-AR" dirty="0"/>
            <a:t>Angulo de contacto</a:t>
          </a:r>
        </a:p>
      </dgm:t>
    </dgm:pt>
    <dgm:pt modelId="{F06F8B09-4034-43D3-B212-3172CADD08C3}" type="parTrans" cxnId="{6ABAB6D6-A1A4-461E-85D8-E863309E083C}">
      <dgm:prSet/>
      <dgm:spPr/>
      <dgm:t>
        <a:bodyPr/>
        <a:lstStyle/>
        <a:p>
          <a:endParaRPr lang="es-AR"/>
        </a:p>
      </dgm:t>
    </dgm:pt>
    <dgm:pt modelId="{99BCE24E-44FD-49C2-8F06-24CAB7639890}" type="sibTrans" cxnId="{6ABAB6D6-A1A4-461E-85D8-E863309E083C}">
      <dgm:prSet/>
      <dgm:spPr/>
      <dgm:t>
        <a:bodyPr/>
        <a:lstStyle/>
        <a:p>
          <a:endParaRPr lang="es-AR"/>
        </a:p>
      </dgm:t>
    </dgm:pt>
    <dgm:pt modelId="{204FDD30-8B7A-419A-AE01-E9F3766915F3}">
      <dgm:prSet/>
      <dgm:spPr/>
      <dgm:t>
        <a:bodyPr/>
        <a:lstStyle/>
        <a:p>
          <a:r>
            <a:rPr lang="es-AR" dirty="0"/>
            <a:t>Surfactantes seleccionado </a:t>
          </a:r>
        </a:p>
      </dgm:t>
    </dgm:pt>
    <dgm:pt modelId="{5D520B89-92B4-48E2-83F1-E8CF2749C242}" type="parTrans" cxnId="{7FEB5D33-88CF-4446-B48F-D3229EBC728F}">
      <dgm:prSet/>
      <dgm:spPr/>
      <dgm:t>
        <a:bodyPr/>
        <a:lstStyle/>
        <a:p>
          <a:endParaRPr lang="es-AR"/>
        </a:p>
      </dgm:t>
    </dgm:pt>
    <dgm:pt modelId="{7CDFDB4A-BBE3-4376-B880-EF7445CDDF7F}" type="sibTrans" cxnId="{7FEB5D33-88CF-4446-B48F-D3229EBC728F}">
      <dgm:prSet/>
      <dgm:spPr/>
      <dgm:t>
        <a:bodyPr/>
        <a:lstStyle/>
        <a:p>
          <a:endParaRPr lang="es-AR"/>
        </a:p>
      </dgm:t>
    </dgm:pt>
    <dgm:pt modelId="{99601B2F-EC0E-47AD-BCB7-933F998474EE}">
      <dgm:prSet phldrT="[Texto]"/>
      <dgm:spPr/>
      <dgm:t>
        <a:bodyPr/>
        <a:lstStyle/>
        <a:p>
          <a:r>
            <a:rPr lang="es-AR" dirty="0"/>
            <a:t>Agua </a:t>
          </a:r>
        </a:p>
      </dgm:t>
    </dgm:pt>
    <dgm:pt modelId="{9580CCD9-64DC-4B17-98E4-1B60C90479D4}" type="parTrans" cxnId="{CE2386F0-0FE5-4F4A-A11D-27586B09CBC3}">
      <dgm:prSet/>
      <dgm:spPr/>
      <dgm:t>
        <a:bodyPr/>
        <a:lstStyle/>
        <a:p>
          <a:endParaRPr lang="es-AR"/>
        </a:p>
      </dgm:t>
    </dgm:pt>
    <dgm:pt modelId="{68216129-D611-46BD-9496-87726E1AEA61}" type="sibTrans" cxnId="{CE2386F0-0FE5-4F4A-A11D-27586B09CBC3}">
      <dgm:prSet/>
      <dgm:spPr/>
      <dgm:t>
        <a:bodyPr/>
        <a:lstStyle/>
        <a:p>
          <a:endParaRPr lang="es-AR"/>
        </a:p>
      </dgm:t>
    </dgm:pt>
    <dgm:pt modelId="{F078FCB0-143A-4A94-81FF-B4A5D6F0F3D2}">
      <dgm:prSet/>
      <dgm:spPr/>
      <dgm:t>
        <a:bodyPr/>
        <a:lstStyle/>
        <a:p>
          <a:r>
            <a:rPr lang="es-AR" dirty="0"/>
            <a:t>Test de imbibición  </a:t>
          </a:r>
        </a:p>
      </dgm:t>
    </dgm:pt>
    <dgm:pt modelId="{6D78613C-FACF-4F9F-91E0-BEC269E12C02}" type="parTrans" cxnId="{72C0517C-6D10-46EA-8D61-B915C051E796}">
      <dgm:prSet/>
      <dgm:spPr/>
      <dgm:t>
        <a:bodyPr/>
        <a:lstStyle/>
        <a:p>
          <a:endParaRPr lang="es-AR"/>
        </a:p>
      </dgm:t>
    </dgm:pt>
    <dgm:pt modelId="{BAD3B8C2-346F-45F5-9746-1ECF3687C783}" type="sibTrans" cxnId="{72C0517C-6D10-46EA-8D61-B915C051E796}">
      <dgm:prSet/>
      <dgm:spPr/>
      <dgm:t>
        <a:bodyPr/>
        <a:lstStyle/>
        <a:p>
          <a:endParaRPr lang="es-AR"/>
        </a:p>
      </dgm:t>
    </dgm:pt>
    <dgm:pt modelId="{6BF04E93-7251-48B6-834E-F5AE3AA0B5EB}" type="pres">
      <dgm:prSet presAssocID="{DB47C27A-7BB5-4678-85B1-1759B16421AD}" presName="Name0" presStyleCnt="0">
        <dgm:presLayoutVars>
          <dgm:dir/>
          <dgm:animLvl val="lvl"/>
          <dgm:resizeHandles val="exact"/>
        </dgm:presLayoutVars>
      </dgm:prSet>
      <dgm:spPr/>
    </dgm:pt>
    <dgm:pt modelId="{7682ED22-D7A3-45F1-9C3A-AA828A01AF8E}" type="pres">
      <dgm:prSet presAssocID="{DB47C27A-7BB5-4678-85B1-1759B16421AD}" presName="tSp" presStyleCnt="0"/>
      <dgm:spPr/>
    </dgm:pt>
    <dgm:pt modelId="{84D0008F-EFE8-408F-88CF-879E0502741E}" type="pres">
      <dgm:prSet presAssocID="{DB47C27A-7BB5-4678-85B1-1759B16421AD}" presName="bSp" presStyleCnt="0"/>
      <dgm:spPr/>
    </dgm:pt>
    <dgm:pt modelId="{D9B6DA87-0EAA-4ECF-977F-0B3857154C4C}" type="pres">
      <dgm:prSet presAssocID="{DB47C27A-7BB5-4678-85B1-1759B16421AD}" presName="process" presStyleCnt="0"/>
      <dgm:spPr/>
    </dgm:pt>
    <dgm:pt modelId="{E6F8BB40-B918-4B0D-930F-D54AE81BD09B}" type="pres">
      <dgm:prSet presAssocID="{E9D28796-41DB-48EC-AABC-A2ECECD4F58D}" presName="composite1" presStyleCnt="0"/>
      <dgm:spPr/>
    </dgm:pt>
    <dgm:pt modelId="{43248CFF-1503-4494-9F6A-64FC0874579E}" type="pres">
      <dgm:prSet presAssocID="{E9D28796-41DB-48EC-AABC-A2ECECD4F58D}" presName="dummyNode1" presStyleLbl="node1" presStyleIdx="0" presStyleCnt="4"/>
      <dgm:spPr/>
    </dgm:pt>
    <dgm:pt modelId="{067EE902-D4A2-42B4-AC62-9017B27072E9}" type="pres">
      <dgm:prSet presAssocID="{E9D28796-41DB-48EC-AABC-A2ECECD4F58D}" presName="childNode1" presStyleLbl="bgAcc1" presStyleIdx="0" presStyleCnt="4">
        <dgm:presLayoutVars>
          <dgm:bulletEnabled val="1"/>
        </dgm:presLayoutVars>
      </dgm:prSet>
      <dgm:spPr/>
    </dgm:pt>
    <dgm:pt modelId="{10C5A8C0-30D3-4B4E-BF8F-F232C4891C09}" type="pres">
      <dgm:prSet presAssocID="{E9D28796-41DB-48EC-AABC-A2ECECD4F58D}" presName="childNode1tx" presStyleLbl="bgAcc1" presStyleIdx="0" presStyleCnt="4">
        <dgm:presLayoutVars>
          <dgm:bulletEnabled val="1"/>
        </dgm:presLayoutVars>
      </dgm:prSet>
      <dgm:spPr/>
    </dgm:pt>
    <dgm:pt modelId="{8E1EACD7-59D6-44AC-A0C0-AB31261C6BDD}" type="pres">
      <dgm:prSet presAssocID="{E9D28796-41DB-48EC-AABC-A2ECECD4F58D}" presName="parentNode1" presStyleLbl="node1" presStyleIdx="0" presStyleCnt="4">
        <dgm:presLayoutVars>
          <dgm:chMax val="1"/>
          <dgm:bulletEnabled val="1"/>
        </dgm:presLayoutVars>
      </dgm:prSet>
      <dgm:spPr/>
    </dgm:pt>
    <dgm:pt modelId="{D806793A-AE4F-4B5C-86FE-C68C5E4E2F19}" type="pres">
      <dgm:prSet presAssocID="{E9D28796-41DB-48EC-AABC-A2ECECD4F58D}" presName="connSite1" presStyleCnt="0"/>
      <dgm:spPr/>
    </dgm:pt>
    <dgm:pt modelId="{A9543EE3-4EFB-4E10-9565-51039B92157B}" type="pres">
      <dgm:prSet presAssocID="{100A1166-E45D-4415-A642-13541B99FE22}" presName="Name9" presStyleLbl="sibTrans2D1" presStyleIdx="0" presStyleCnt="3"/>
      <dgm:spPr/>
    </dgm:pt>
    <dgm:pt modelId="{BA2EA51D-62B0-49E5-8C56-8C623CB9BE9D}" type="pres">
      <dgm:prSet presAssocID="{E9278DC2-B6FF-4229-A594-C93BDF79B7AA}" presName="composite2" presStyleCnt="0"/>
      <dgm:spPr/>
    </dgm:pt>
    <dgm:pt modelId="{C20F1A6B-0555-4365-BBBA-A8A8EF51BEA6}" type="pres">
      <dgm:prSet presAssocID="{E9278DC2-B6FF-4229-A594-C93BDF79B7AA}" presName="dummyNode2" presStyleLbl="node1" presStyleIdx="0" presStyleCnt="4"/>
      <dgm:spPr/>
    </dgm:pt>
    <dgm:pt modelId="{9AA239AA-AB2D-4D5B-ACBE-D415B5880980}" type="pres">
      <dgm:prSet presAssocID="{E9278DC2-B6FF-4229-A594-C93BDF79B7AA}" presName="childNode2" presStyleLbl="bgAcc1" presStyleIdx="1" presStyleCnt="4">
        <dgm:presLayoutVars>
          <dgm:bulletEnabled val="1"/>
        </dgm:presLayoutVars>
      </dgm:prSet>
      <dgm:spPr/>
    </dgm:pt>
    <dgm:pt modelId="{CE728432-DF8B-4D60-9113-150960223BB3}" type="pres">
      <dgm:prSet presAssocID="{E9278DC2-B6FF-4229-A594-C93BDF79B7AA}" presName="childNode2tx" presStyleLbl="bgAcc1" presStyleIdx="1" presStyleCnt="4">
        <dgm:presLayoutVars>
          <dgm:bulletEnabled val="1"/>
        </dgm:presLayoutVars>
      </dgm:prSet>
      <dgm:spPr/>
    </dgm:pt>
    <dgm:pt modelId="{ABC4FD37-CB48-462D-AAAC-5A87D26BCB03}" type="pres">
      <dgm:prSet presAssocID="{E9278DC2-B6FF-4229-A594-C93BDF79B7AA}" presName="parentNode2" presStyleLbl="node1" presStyleIdx="1" presStyleCnt="4">
        <dgm:presLayoutVars>
          <dgm:chMax val="0"/>
          <dgm:bulletEnabled val="1"/>
        </dgm:presLayoutVars>
      </dgm:prSet>
      <dgm:spPr/>
    </dgm:pt>
    <dgm:pt modelId="{55769BE0-5CEC-4CE1-975E-2EC5AA4F20D8}" type="pres">
      <dgm:prSet presAssocID="{E9278DC2-B6FF-4229-A594-C93BDF79B7AA}" presName="connSite2" presStyleCnt="0"/>
      <dgm:spPr/>
    </dgm:pt>
    <dgm:pt modelId="{EDE2BC75-F8EA-42F7-A7F4-DC33BBD9E9BB}" type="pres">
      <dgm:prSet presAssocID="{E413A7D0-EEB7-42B2-983B-F12391619C27}" presName="Name18" presStyleLbl="sibTrans2D1" presStyleIdx="1" presStyleCnt="3"/>
      <dgm:spPr/>
    </dgm:pt>
    <dgm:pt modelId="{E872A663-4B7F-498F-87A3-298B8B183CAF}" type="pres">
      <dgm:prSet presAssocID="{E746451D-2FE4-433A-A6BC-46C0CCA43454}" presName="composite1" presStyleCnt="0"/>
      <dgm:spPr/>
    </dgm:pt>
    <dgm:pt modelId="{001A09EA-6B8A-47C9-83FB-F1A4BDD9E297}" type="pres">
      <dgm:prSet presAssocID="{E746451D-2FE4-433A-A6BC-46C0CCA43454}" presName="dummyNode1" presStyleLbl="node1" presStyleIdx="1" presStyleCnt="4"/>
      <dgm:spPr/>
    </dgm:pt>
    <dgm:pt modelId="{2CC4E42D-F08E-418C-BBF9-B44BE7C950B4}" type="pres">
      <dgm:prSet presAssocID="{E746451D-2FE4-433A-A6BC-46C0CCA43454}" presName="childNode1" presStyleLbl="bgAcc1" presStyleIdx="2" presStyleCnt="4">
        <dgm:presLayoutVars>
          <dgm:bulletEnabled val="1"/>
        </dgm:presLayoutVars>
      </dgm:prSet>
      <dgm:spPr/>
    </dgm:pt>
    <dgm:pt modelId="{53C22EDD-FE15-43E2-B6E3-C7D89C0DFC56}" type="pres">
      <dgm:prSet presAssocID="{E746451D-2FE4-433A-A6BC-46C0CCA43454}" presName="childNode1tx" presStyleLbl="bgAcc1" presStyleIdx="2" presStyleCnt="4">
        <dgm:presLayoutVars>
          <dgm:bulletEnabled val="1"/>
        </dgm:presLayoutVars>
      </dgm:prSet>
      <dgm:spPr/>
    </dgm:pt>
    <dgm:pt modelId="{077EF4D8-F1B1-4A96-901C-EC55644D014C}" type="pres">
      <dgm:prSet presAssocID="{E746451D-2FE4-433A-A6BC-46C0CCA43454}" presName="parentNode1" presStyleLbl="node1" presStyleIdx="2" presStyleCnt="4">
        <dgm:presLayoutVars>
          <dgm:chMax val="1"/>
          <dgm:bulletEnabled val="1"/>
        </dgm:presLayoutVars>
      </dgm:prSet>
      <dgm:spPr/>
    </dgm:pt>
    <dgm:pt modelId="{C8CA0A73-F6A2-46B6-ACA6-C557C4DDB198}" type="pres">
      <dgm:prSet presAssocID="{E746451D-2FE4-433A-A6BC-46C0CCA43454}" presName="connSite1" presStyleCnt="0"/>
      <dgm:spPr/>
    </dgm:pt>
    <dgm:pt modelId="{FCF9723C-A1FA-4B7C-8203-2C657177F728}" type="pres">
      <dgm:prSet presAssocID="{CB65C015-E21A-4956-A1E4-822C8C7F3A17}" presName="Name9" presStyleLbl="sibTrans2D1" presStyleIdx="2" presStyleCnt="3"/>
      <dgm:spPr/>
    </dgm:pt>
    <dgm:pt modelId="{A13E7FD4-E5D6-42CC-8B85-24577676B79E}" type="pres">
      <dgm:prSet presAssocID="{204FDD30-8B7A-419A-AE01-E9F3766915F3}" presName="composite2" presStyleCnt="0"/>
      <dgm:spPr/>
    </dgm:pt>
    <dgm:pt modelId="{2837CBB9-E842-485B-8D98-507D5E539405}" type="pres">
      <dgm:prSet presAssocID="{204FDD30-8B7A-419A-AE01-E9F3766915F3}" presName="dummyNode2" presStyleLbl="node1" presStyleIdx="2" presStyleCnt="4"/>
      <dgm:spPr/>
    </dgm:pt>
    <dgm:pt modelId="{8C81BA60-8B39-406D-945A-009180F1C0E9}" type="pres">
      <dgm:prSet presAssocID="{204FDD30-8B7A-419A-AE01-E9F3766915F3}" presName="childNode2" presStyleLbl="bgAcc1" presStyleIdx="3" presStyleCnt="4">
        <dgm:presLayoutVars>
          <dgm:bulletEnabled val="1"/>
        </dgm:presLayoutVars>
      </dgm:prSet>
      <dgm:spPr/>
    </dgm:pt>
    <dgm:pt modelId="{EBDF1128-8F40-49DD-B52B-BAB555436F41}" type="pres">
      <dgm:prSet presAssocID="{204FDD30-8B7A-419A-AE01-E9F3766915F3}" presName="childNode2tx" presStyleLbl="bgAcc1" presStyleIdx="3" presStyleCnt="4">
        <dgm:presLayoutVars>
          <dgm:bulletEnabled val="1"/>
        </dgm:presLayoutVars>
      </dgm:prSet>
      <dgm:spPr/>
    </dgm:pt>
    <dgm:pt modelId="{918BA2D8-D2E9-4AFD-A731-2E428D86134E}" type="pres">
      <dgm:prSet presAssocID="{204FDD30-8B7A-419A-AE01-E9F3766915F3}" presName="parentNode2" presStyleLbl="node1" presStyleIdx="3" presStyleCnt="4">
        <dgm:presLayoutVars>
          <dgm:chMax val="0"/>
          <dgm:bulletEnabled val="1"/>
        </dgm:presLayoutVars>
      </dgm:prSet>
      <dgm:spPr/>
    </dgm:pt>
    <dgm:pt modelId="{28048B29-5B20-4D58-B194-1CEA4DDBC878}" type="pres">
      <dgm:prSet presAssocID="{204FDD30-8B7A-419A-AE01-E9F3766915F3}" presName="connSite2" presStyleCnt="0"/>
      <dgm:spPr/>
    </dgm:pt>
  </dgm:ptLst>
  <dgm:cxnLst>
    <dgm:cxn modelId="{9403DD04-DA91-42EF-8CB8-327B6C2D4143}" type="presOf" srcId="{F078FCB0-143A-4A94-81FF-B4A5D6F0F3D2}" destId="{EBDF1128-8F40-49DD-B52B-BAB555436F41}" srcOrd="1" destOrd="0" presId="urn:microsoft.com/office/officeart/2005/8/layout/hProcess4"/>
    <dgm:cxn modelId="{36A7A407-5097-4163-88ED-790756A843EB}" type="presOf" srcId="{99601B2F-EC0E-47AD-BCB7-933F998474EE}" destId="{10C5A8C0-30D3-4B4E-BF8F-F232C4891C09}" srcOrd="1" destOrd="2" presId="urn:microsoft.com/office/officeart/2005/8/layout/hProcess4"/>
    <dgm:cxn modelId="{35E56508-4110-4AE0-B482-98F3F78F5BE6}" type="presOf" srcId="{E9278DC2-B6FF-4229-A594-C93BDF79B7AA}" destId="{ABC4FD37-CB48-462D-AAAC-5A87D26BCB03}" srcOrd="0" destOrd="0" presId="urn:microsoft.com/office/officeart/2005/8/layout/hProcess4"/>
    <dgm:cxn modelId="{2CEB870A-5E09-4C8D-BF66-DC148B8793A7}" type="presOf" srcId="{0DA214C7-B337-4970-BD6B-6D740BE8A9AD}" destId="{53C22EDD-FE15-43E2-B6E3-C7D89C0DFC56}" srcOrd="1" destOrd="1" presId="urn:microsoft.com/office/officeart/2005/8/layout/hProcess4"/>
    <dgm:cxn modelId="{FB8C4914-2D68-42F5-BDD3-C1DDE8243288}" type="presOf" srcId="{5BF5110B-FA3A-435E-BC42-79FAF7841021}" destId="{067EE902-D4A2-42B4-AC62-9017B27072E9}" srcOrd="0" destOrd="0" presId="urn:microsoft.com/office/officeart/2005/8/layout/hProcess4"/>
    <dgm:cxn modelId="{E112421E-3AB9-4900-A22A-AA6A159D8132}" type="presOf" srcId="{5BF5110B-FA3A-435E-BC42-79FAF7841021}" destId="{10C5A8C0-30D3-4B4E-BF8F-F232C4891C09}" srcOrd="1" destOrd="0" presId="urn:microsoft.com/office/officeart/2005/8/layout/hProcess4"/>
    <dgm:cxn modelId="{44DBE427-4F0D-4D93-8248-4474119E0946}" type="presOf" srcId="{1E0C7551-F75C-47DB-BB11-B578F94742ED}" destId="{067EE902-D4A2-42B4-AC62-9017B27072E9}" srcOrd="0" destOrd="1" presId="urn:microsoft.com/office/officeart/2005/8/layout/hProcess4"/>
    <dgm:cxn modelId="{F8200B2E-6F2B-4308-817A-4626135FF236}" type="presOf" srcId="{E746451D-2FE4-433A-A6BC-46C0CCA43454}" destId="{077EF4D8-F1B1-4A96-901C-EC55644D014C}" srcOrd="0" destOrd="0" presId="urn:microsoft.com/office/officeart/2005/8/layout/hProcess4"/>
    <dgm:cxn modelId="{7FEB5D33-88CF-4446-B48F-D3229EBC728F}" srcId="{DB47C27A-7BB5-4678-85B1-1759B16421AD}" destId="{204FDD30-8B7A-419A-AE01-E9F3766915F3}" srcOrd="3" destOrd="0" parTransId="{5D520B89-92B4-48E2-83F1-E8CF2749C242}" sibTransId="{7CDFDB4A-BBE3-4376-B880-EF7445CDDF7F}"/>
    <dgm:cxn modelId="{17E9C33B-B451-47FA-B348-46AD37AF592A}" srcId="{E746451D-2FE4-433A-A6BC-46C0CCA43454}" destId="{12AE7533-FB69-4322-AECB-B79614203A13}" srcOrd="0" destOrd="0" parTransId="{D3222EA9-ACA9-43FF-98C6-9BBC939D23D9}" sibTransId="{64D32A34-43B4-4474-B7CB-29C0201E64F5}"/>
    <dgm:cxn modelId="{36B47A60-6C12-4E07-8E32-4525C9DA679C}" type="presOf" srcId="{204FDD30-8B7A-419A-AE01-E9F3766915F3}" destId="{918BA2D8-D2E9-4AFD-A731-2E428D86134E}" srcOrd="0" destOrd="0" presId="urn:microsoft.com/office/officeart/2005/8/layout/hProcess4"/>
    <dgm:cxn modelId="{B1305D66-B8C1-4434-B937-76101BCB5DAB}" srcId="{E9D28796-41DB-48EC-AABC-A2ECECD4F58D}" destId="{1E0C7551-F75C-47DB-BB11-B578F94742ED}" srcOrd="1" destOrd="0" parTransId="{A74431FC-A2C0-4566-BEE2-272392742439}" sibTransId="{4438D083-26C1-494C-B6C1-58E81CBE66B1}"/>
    <dgm:cxn modelId="{F89E4846-1507-46F2-B957-319C83DD9608}" type="presOf" srcId="{F078FCB0-143A-4A94-81FF-B4A5D6F0F3D2}" destId="{8C81BA60-8B39-406D-945A-009180F1C0E9}" srcOrd="0" destOrd="0" presId="urn:microsoft.com/office/officeart/2005/8/layout/hProcess4"/>
    <dgm:cxn modelId="{4B5A724B-9D3B-4B77-A27F-62774C80BBB8}" type="presOf" srcId="{DB47C27A-7BB5-4678-85B1-1759B16421AD}" destId="{6BF04E93-7251-48B6-834E-F5AE3AA0B5EB}" srcOrd="0" destOrd="0" presId="urn:microsoft.com/office/officeart/2005/8/layout/hProcess4"/>
    <dgm:cxn modelId="{CB124370-0D0B-4EA7-81F2-5AEFDE23D000}" srcId="{E9278DC2-B6FF-4229-A594-C93BDF79B7AA}" destId="{150EBB73-6F7E-42F8-87F2-7AF37DD7E7F2}" srcOrd="0" destOrd="0" parTransId="{806F2EAD-26A5-453C-99BF-B1D81A53F2AB}" sibTransId="{909BB175-1D9C-407D-A836-1AF822DAF0C7}"/>
    <dgm:cxn modelId="{4ABE6556-CBA2-406B-BDC4-481E8A42B1F4}" srcId="{DB47C27A-7BB5-4678-85B1-1759B16421AD}" destId="{E9278DC2-B6FF-4229-A594-C93BDF79B7AA}" srcOrd="1" destOrd="0" parTransId="{47E71D64-4382-4BCF-85AA-1F34C3FC78D7}" sibTransId="{E413A7D0-EEB7-42B2-983B-F12391619C27}"/>
    <dgm:cxn modelId="{DB60B479-2E3F-4BE0-BDC4-21B9C8FE5B02}" type="presOf" srcId="{0DA214C7-B337-4970-BD6B-6D740BE8A9AD}" destId="{2CC4E42D-F08E-418C-BBF9-B44BE7C950B4}" srcOrd="0" destOrd="1" presId="urn:microsoft.com/office/officeart/2005/8/layout/hProcess4"/>
    <dgm:cxn modelId="{E2E7CF59-A264-46E1-9FB1-D18B36B03613}" type="presOf" srcId="{B72C7892-1299-437C-A041-400003B6FB82}" destId="{CE728432-DF8B-4D60-9113-150960223BB3}" srcOrd="1" destOrd="1" presId="urn:microsoft.com/office/officeart/2005/8/layout/hProcess4"/>
    <dgm:cxn modelId="{72C0517C-6D10-46EA-8D61-B915C051E796}" srcId="{204FDD30-8B7A-419A-AE01-E9F3766915F3}" destId="{F078FCB0-143A-4A94-81FF-B4A5D6F0F3D2}" srcOrd="0" destOrd="0" parTransId="{6D78613C-FACF-4F9F-91E0-BEC269E12C02}" sibTransId="{BAD3B8C2-346F-45F5-9746-1ECF3687C783}"/>
    <dgm:cxn modelId="{DAF5777D-A8D3-4484-88CD-7ACBDD1AF8B1}" srcId="{DB47C27A-7BB5-4678-85B1-1759B16421AD}" destId="{E746451D-2FE4-433A-A6BC-46C0CCA43454}" srcOrd="2" destOrd="0" parTransId="{5B25349C-F32F-43EC-A965-216C80E24A5C}" sibTransId="{CB65C015-E21A-4956-A1E4-822C8C7F3A17}"/>
    <dgm:cxn modelId="{E7AF3593-FB73-4ECD-BE18-01EB2740A836}" srcId="{DB47C27A-7BB5-4678-85B1-1759B16421AD}" destId="{E9D28796-41DB-48EC-AABC-A2ECECD4F58D}" srcOrd="0" destOrd="0" parTransId="{943CF779-B973-4A45-9B47-A2152D21F885}" sibTransId="{100A1166-E45D-4415-A642-13541B99FE22}"/>
    <dgm:cxn modelId="{05D6B39D-40B7-4029-8598-E474656347F2}" type="presOf" srcId="{100A1166-E45D-4415-A642-13541B99FE22}" destId="{A9543EE3-4EFB-4E10-9565-51039B92157B}" srcOrd="0" destOrd="0" presId="urn:microsoft.com/office/officeart/2005/8/layout/hProcess4"/>
    <dgm:cxn modelId="{81A645A1-8017-4EB0-BF32-CEB4519319BA}" type="presOf" srcId="{1E0C7551-F75C-47DB-BB11-B578F94742ED}" destId="{10C5A8C0-30D3-4B4E-BF8F-F232C4891C09}" srcOrd="1" destOrd="1" presId="urn:microsoft.com/office/officeart/2005/8/layout/hProcess4"/>
    <dgm:cxn modelId="{488FFEA6-AF81-4A83-9122-94F74E77EA94}" type="presOf" srcId="{12AE7533-FB69-4322-AECB-B79614203A13}" destId="{53C22EDD-FE15-43E2-B6E3-C7D89C0DFC56}" srcOrd="1" destOrd="0" presId="urn:microsoft.com/office/officeart/2005/8/layout/hProcess4"/>
    <dgm:cxn modelId="{7CF016A9-EDEE-48D7-A8FF-FAD56A430BBC}" type="presOf" srcId="{CB65C015-E21A-4956-A1E4-822C8C7F3A17}" destId="{FCF9723C-A1FA-4B7C-8203-2C657177F728}" srcOrd="0" destOrd="0" presId="urn:microsoft.com/office/officeart/2005/8/layout/hProcess4"/>
    <dgm:cxn modelId="{D97367AC-EE2D-4F27-BD6F-720E2F391B19}" type="presOf" srcId="{99601B2F-EC0E-47AD-BCB7-933F998474EE}" destId="{067EE902-D4A2-42B4-AC62-9017B27072E9}" srcOrd="0" destOrd="2" presId="urn:microsoft.com/office/officeart/2005/8/layout/hProcess4"/>
    <dgm:cxn modelId="{43187AC6-FE2D-4E8E-9FED-91872869B347}" type="presOf" srcId="{150EBB73-6F7E-42F8-87F2-7AF37DD7E7F2}" destId="{9AA239AA-AB2D-4D5B-ACBE-D415B5880980}" srcOrd="0" destOrd="0" presId="urn:microsoft.com/office/officeart/2005/8/layout/hProcess4"/>
    <dgm:cxn modelId="{6ABAB6D6-A1A4-461E-85D8-E863309E083C}" srcId="{E746451D-2FE4-433A-A6BC-46C0CCA43454}" destId="{0DA214C7-B337-4970-BD6B-6D740BE8A9AD}" srcOrd="1" destOrd="0" parTransId="{F06F8B09-4034-43D3-B212-3172CADD08C3}" sibTransId="{99BCE24E-44FD-49C2-8F06-24CAB7639890}"/>
    <dgm:cxn modelId="{A36E43D9-60B8-4EBC-B577-A3CFF98C7790}" type="presOf" srcId="{E413A7D0-EEB7-42B2-983B-F12391619C27}" destId="{EDE2BC75-F8EA-42F7-A7F4-DC33BBD9E9BB}" srcOrd="0" destOrd="0" presId="urn:microsoft.com/office/officeart/2005/8/layout/hProcess4"/>
    <dgm:cxn modelId="{254035DF-B145-463D-B48E-E2BAFF8E6E4A}" type="presOf" srcId="{E9D28796-41DB-48EC-AABC-A2ECECD4F58D}" destId="{8E1EACD7-59D6-44AC-A0C0-AB31261C6BDD}" srcOrd="0" destOrd="0" presId="urn:microsoft.com/office/officeart/2005/8/layout/hProcess4"/>
    <dgm:cxn modelId="{F22A4FE2-22E8-41A4-9778-3733982DAB63}" srcId="{E9278DC2-B6FF-4229-A594-C93BDF79B7AA}" destId="{B72C7892-1299-437C-A041-400003B6FB82}" srcOrd="1" destOrd="0" parTransId="{D714A4F1-6A3D-432D-B442-7D6C65CDFB84}" sibTransId="{1E59349C-83E8-40AE-A27F-1424A9422404}"/>
    <dgm:cxn modelId="{9A9B77E7-B761-4157-95F8-66B7560D533D}" type="presOf" srcId="{150EBB73-6F7E-42F8-87F2-7AF37DD7E7F2}" destId="{CE728432-DF8B-4D60-9113-150960223BB3}" srcOrd="1" destOrd="0" presId="urn:microsoft.com/office/officeart/2005/8/layout/hProcess4"/>
    <dgm:cxn modelId="{CE2386F0-0FE5-4F4A-A11D-27586B09CBC3}" srcId="{E9D28796-41DB-48EC-AABC-A2ECECD4F58D}" destId="{99601B2F-EC0E-47AD-BCB7-933F998474EE}" srcOrd="2" destOrd="0" parTransId="{9580CCD9-64DC-4B17-98E4-1B60C90479D4}" sibTransId="{68216129-D611-46BD-9496-87726E1AEA61}"/>
    <dgm:cxn modelId="{A4249FF3-E828-4674-909B-139F109FE62D}" type="presOf" srcId="{12AE7533-FB69-4322-AECB-B79614203A13}" destId="{2CC4E42D-F08E-418C-BBF9-B44BE7C950B4}" srcOrd="0" destOrd="0" presId="urn:microsoft.com/office/officeart/2005/8/layout/hProcess4"/>
    <dgm:cxn modelId="{2AAD9DF8-EAAA-4894-83D5-DB582D0FDFBC}" type="presOf" srcId="{B72C7892-1299-437C-A041-400003B6FB82}" destId="{9AA239AA-AB2D-4D5B-ACBE-D415B5880980}" srcOrd="0" destOrd="1" presId="urn:microsoft.com/office/officeart/2005/8/layout/hProcess4"/>
    <dgm:cxn modelId="{E24B93FC-4C7A-4459-9731-9D132A26E495}" srcId="{E9D28796-41DB-48EC-AABC-A2ECECD4F58D}" destId="{5BF5110B-FA3A-435E-BC42-79FAF7841021}" srcOrd="0" destOrd="0" parTransId="{23358AAA-69AB-4D19-8AC2-8BD7B553D23B}" sibTransId="{1DC01F82-CA9E-4259-AC11-B4B38D06FA0D}"/>
    <dgm:cxn modelId="{CB55539E-3FBF-4962-BB14-8507CA18F1FF}" type="presParOf" srcId="{6BF04E93-7251-48B6-834E-F5AE3AA0B5EB}" destId="{7682ED22-D7A3-45F1-9C3A-AA828A01AF8E}" srcOrd="0" destOrd="0" presId="urn:microsoft.com/office/officeart/2005/8/layout/hProcess4"/>
    <dgm:cxn modelId="{923D684D-9F7E-4115-A961-A98D683E42CD}" type="presParOf" srcId="{6BF04E93-7251-48B6-834E-F5AE3AA0B5EB}" destId="{84D0008F-EFE8-408F-88CF-879E0502741E}" srcOrd="1" destOrd="0" presId="urn:microsoft.com/office/officeart/2005/8/layout/hProcess4"/>
    <dgm:cxn modelId="{DE51FB56-4BF6-4D22-A147-44F09DFD7DC7}" type="presParOf" srcId="{6BF04E93-7251-48B6-834E-F5AE3AA0B5EB}" destId="{D9B6DA87-0EAA-4ECF-977F-0B3857154C4C}" srcOrd="2" destOrd="0" presId="urn:microsoft.com/office/officeart/2005/8/layout/hProcess4"/>
    <dgm:cxn modelId="{E6A31145-9D24-49F9-A38F-CDE5BDC519D9}" type="presParOf" srcId="{D9B6DA87-0EAA-4ECF-977F-0B3857154C4C}" destId="{E6F8BB40-B918-4B0D-930F-D54AE81BD09B}" srcOrd="0" destOrd="0" presId="urn:microsoft.com/office/officeart/2005/8/layout/hProcess4"/>
    <dgm:cxn modelId="{E442BE2B-14E0-4817-9F2D-48EB298B9CA7}" type="presParOf" srcId="{E6F8BB40-B918-4B0D-930F-D54AE81BD09B}" destId="{43248CFF-1503-4494-9F6A-64FC0874579E}" srcOrd="0" destOrd="0" presId="urn:microsoft.com/office/officeart/2005/8/layout/hProcess4"/>
    <dgm:cxn modelId="{D7DF6BBC-2B44-457D-BE8F-195322EB45C9}" type="presParOf" srcId="{E6F8BB40-B918-4B0D-930F-D54AE81BD09B}" destId="{067EE902-D4A2-42B4-AC62-9017B27072E9}" srcOrd="1" destOrd="0" presId="urn:microsoft.com/office/officeart/2005/8/layout/hProcess4"/>
    <dgm:cxn modelId="{A3A56BCF-0005-4423-90CD-E07D5A8B2F73}" type="presParOf" srcId="{E6F8BB40-B918-4B0D-930F-D54AE81BD09B}" destId="{10C5A8C0-30D3-4B4E-BF8F-F232C4891C09}" srcOrd="2" destOrd="0" presId="urn:microsoft.com/office/officeart/2005/8/layout/hProcess4"/>
    <dgm:cxn modelId="{BEEE7CBA-3FBC-4739-AC67-88C9E779AC80}" type="presParOf" srcId="{E6F8BB40-B918-4B0D-930F-D54AE81BD09B}" destId="{8E1EACD7-59D6-44AC-A0C0-AB31261C6BDD}" srcOrd="3" destOrd="0" presId="urn:microsoft.com/office/officeart/2005/8/layout/hProcess4"/>
    <dgm:cxn modelId="{C2388837-2CE5-4CDB-B31F-AF95C854ACCA}" type="presParOf" srcId="{E6F8BB40-B918-4B0D-930F-D54AE81BD09B}" destId="{D806793A-AE4F-4B5C-86FE-C68C5E4E2F19}" srcOrd="4" destOrd="0" presId="urn:microsoft.com/office/officeart/2005/8/layout/hProcess4"/>
    <dgm:cxn modelId="{DEF85320-7D3B-46ED-AF5F-3BF9B6529021}" type="presParOf" srcId="{D9B6DA87-0EAA-4ECF-977F-0B3857154C4C}" destId="{A9543EE3-4EFB-4E10-9565-51039B92157B}" srcOrd="1" destOrd="0" presId="urn:microsoft.com/office/officeart/2005/8/layout/hProcess4"/>
    <dgm:cxn modelId="{27DC5ACB-8614-4606-8BD3-919E3A9631E5}" type="presParOf" srcId="{D9B6DA87-0EAA-4ECF-977F-0B3857154C4C}" destId="{BA2EA51D-62B0-49E5-8C56-8C623CB9BE9D}" srcOrd="2" destOrd="0" presId="urn:microsoft.com/office/officeart/2005/8/layout/hProcess4"/>
    <dgm:cxn modelId="{AE043274-04DC-4C2A-ADA0-C3BD72F0874F}" type="presParOf" srcId="{BA2EA51D-62B0-49E5-8C56-8C623CB9BE9D}" destId="{C20F1A6B-0555-4365-BBBA-A8A8EF51BEA6}" srcOrd="0" destOrd="0" presId="urn:microsoft.com/office/officeart/2005/8/layout/hProcess4"/>
    <dgm:cxn modelId="{763F59A4-B05F-43EE-8C3A-5708EA7EF222}" type="presParOf" srcId="{BA2EA51D-62B0-49E5-8C56-8C623CB9BE9D}" destId="{9AA239AA-AB2D-4D5B-ACBE-D415B5880980}" srcOrd="1" destOrd="0" presId="urn:microsoft.com/office/officeart/2005/8/layout/hProcess4"/>
    <dgm:cxn modelId="{F929504B-1A6C-40DD-ACCC-107F0172F191}" type="presParOf" srcId="{BA2EA51D-62B0-49E5-8C56-8C623CB9BE9D}" destId="{CE728432-DF8B-4D60-9113-150960223BB3}" srcOrd="2" destOrd="0" presId="urn:microsoft.com/office/officeart/2005/8/layout/hProcess4"/>
    <dgm:cxn modelId="{1CF83E8C-203D-449D-9F92-D9868DD89D6F}" type="presParOf" srcId="{BA2EA51D-62B0-49E5-8C56-8C623CB9BE9D}" destId="{ABC4FD37-CB48-462D-AAAC-5A87D26BCB03}" srcOrd="3" destOrd="0" presId="urn:microsoft.com/office/officeart/2005/8/layout/hProcess4"/>
    <dgm:cxn modelId="{47CC2C76-9358-4EB2-8A95-DD7FA555CAE1}" type="presParOf" srcId="{BA2EA51D-62B0-49E5-8C56-8C623CB9BE9D}" destId="{55769BE0-5CEC-4CE1-975E-2EC5AA4F20D8}" srcOrd="4" destOrd="0" presId="urn:microsoft.com/office/officeart/2005/8/layout/hProcess4"/>
    <dgm:cxn modelId="{52B3CACC-03B0-4296-A1D2-69B63FCD20AB}" type="presParOf" srcId="{D9B6DA87-0EAA-4ECF-977F-0B3857154C4C}" destId="{EDE2BC75-F8EA-42F7-A7F4-DC33BBD9E9BB}" srcOrd="3" destOrd="0" presId="urn:microsoft.com/office/officeart/2005/8/layout/hProcess4"/>
    <dgm:cxn modelId="{9C691C16-45F0-471A-93E2-C56DD6A1C037}" type="presParOf" srcId="{D9B6DA87-0EAA-4ECF-977F-0B3857154C4C}" destId="{E872A663-4B7F-498F-87A3-298B8B183CAF}" srcOrd="4" destOrd="0" presId="urn:microsoft.com/office/officeart/2005/8/layout/hProcess4"/>
    <dgm:cxn modelId="{5745936B-3927-4C5C-99A3-04A0F39D109A}" type="presParOf" srcId="{E872A663-4B7F-498F-87A3-298B8B183CAF}" destId="{001A09EA-6B8A-47C9-83FB-F1A4BDD9E297}" srcOrd="0" destOrd="0" presId="urn:microsoft.com/office/officeart/2005/8/layout/hProcess4"/>
    <dgm:cxn modelId="{D5F038F2-06BE-443C-8DE7-C1AECF892327}" type="presParOf" srcId="{E872A663-4B7F-498F-87A3-298B8B183CAF}" destId="{2CC4E42D-F08E-418C-BBF9-B44BE7C950B4}" srcOrd="1" destOrd="0" presId="urn:microsoft.com/office/officeart/2005/8/layout/hProcess4"/>
    <dgm:cxn modelId="{9613F9C3-E28A-453E-8A1E-12D1A7A0D9BD}" type="presParOf" srcId="{E872A663-4B7F-498F-87A3-298B8B183CAF}" destId="{53C22EDD-FE15-43E2-B6E3-C7D89C0DFC56}" srcOrd="2" destOrd="0" presId="urn:microsoft.com/office/officeart/2005/8/layout/hProcess4"/>
    <dgm:cxn modelId="{72F72C39-5E17-4D87-AD16-AD22DE01353A}" type="presParOf" srcId="{E872A663-4B7F-498F-87A3-298B8B183CAF}" destId="{077EF4D8-F1B1-4A96-901C-EC55644D014C}" srcOrd="3" destOrd="0" presId="urn:microsoft.com/office/officeart/2005/8/layout/hProcess4"/>
    <dgm:cxn modelId="{3479EF28-6311-4A52-8411-B0C6EE7DB917}" type="presParOf" srcId="{E872A663-4B7F-498F-87A3-298B8B183CAF}" destId="{C8CA0A73-F6A2-46B6-ACA6-C557C4DDB198}" srcOrd="4" destOrd="0" presId="urn:microsoft.com/office/officeart/2005/8/layout/hProcess4"/>
    <dgm:cxn modelId="{5411B3FF-8C96-48F0-B32C-075AAC2FD06C}" type="presParOf" srcId="{D9B6DA87-0EAA-4ECF-977F-0B3857154C4C}" destId="{FCF9723C-A1FA-4B7C-8203-2C657177F728}" srcOrd="5" destOrd="0" presId="urn:microsoft.com/office/officeart/2005/8/layout/hProcess4"/>
    <dgm:cxn modelId="{28D2A792-04BF-4E04-8F2A-F038DA989A9C}" type="presParOf" srcId="{D9B6DA87-0EAA-4ECF-977F-0B3857154C4C}" destId="{A13E7FD4-E5D6-42CC-8B85-24577676B79E}" srcOrd="6" destOrd="0" presId="urn:microsoft.com/office/officeart/2005/8/layout/hProcess4"/>
    <dgm:cxn modelId="{8C8F7822-9943-4E13-AEFE-34522485E748}" type="presParOf" srcId="{A13E7FD4-E5D6-42CC-8B85-24577676B79E}" destId="{2837CBB9-E842-485B-8D98-507D5E539405}" srcOrd="0" destOrd="0" presId="urn:microsoft.com/office/officeart/2005/8/layout/hProcess4"/>
    <dgm:cxn modelId="{26776834-0C7C-49BC-A9F5-39ECEBE735DD}" type="presParOf" srcId="{A13E7FD4-E5D6-42CC-8B85-24577676B79E}" destId="{8C81BA60-8B39-406D-945A-009180F1C0E9}" srcOrd="1" destOrd="0" presId="urn:microsoft.com/office/officeart/2005/8/layout/hProcess4"/>
    <dgm:cxn modelId="{4FF5E117-4D74-4E82-8D5F-556E04FCC769}" type="presParOf" srcId="{A13E7FD4-E5D6-42CC-8B85-24577676B79E}" destId="{EBDF1128-8F40-49DD-B52B-BAB555436F41}" srcOrd="2" destOrd="0" presId="urn:microsoft.com/office/officeart/2005/8/layout/hProcess4"/>
    <dgm:cxn modelId="{DCDBC6B5-8CD3-4549-9C29-46486B93ED8A}" type="presParOf" srcId="{A13E7FD4-E5D6-42CC-8B85-24577676B79E}" destId="{918BA2D8-D2E9-4AFD-A731-2E428D86134E}" srcOrd="3" destOrd="0" presId="urn:microsoft.com/office/officeart/2005/8/layout/hProcess4"/>
    <dgm:cxn modelId="{63155C7F-47BE-4A04-80B0-B473E3ABF889}" type="presParOf" srcId="{A13E7FD4-E5D6-42CC-8B85-24577676B79E}" destId="{28048B29-5B20-4D58-B194-1CEA4DDBC878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8AF351-3D7E-4B37-B9BC-4396568897FF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F46CE114-5E26-45B6-B510-035E729C2FB0}">
      <dgm:prSet phldrT="[Texto]" custT="1"/>
      <dgm:spPr/>
      <dgm:t>
        <a:bodyPr/>
        <a:lstStyle/>
        <a:p>
          <a:r>
            <a:rPr lang="es-AR" sz="1200" dirty="0">
              <a:sym typeface="Symbol" panose="05050102010706020507" pitchFamily="18" charset="2"/>
            </a:rPr>
            <a:t>Saturación de muestras “as received” con vacío y presión (2000 psi) con Mix Oil orgánico</a:t>
          </a:r>
          <a:endParaRPr lang="es-AR" sz="1200" dirty="0"/>
        </a:p>
      </dgm:t>
    </dgm:pt>
    <dgm:pt modelId="{95117792-7A3A-4709-8E48-27E704D64B9D}" type="parTrans" cxnId="{1805A59E-1A8D-44AA-BDBF-562A5CC47B26}">
      <dgm:prSet/>
      <dgm:spPr/>
      <dgm:t>
        <a:bodyPr/>
        <a:lstStyle/>
        <a:p>
          <a:endParaRPr lang="es-AR"/>
        </a:p>
      </dgm:t>
    </dgm:pt>
    <dgm:pt modelId="{81F0A1D3-DD25-45FD-B9F4-2134861A7D1C}" type="sibTrans" cxnId="{1805A59E-1A8D-44AA-BDBF-562A5CC47B26}">
      <dgm:prSet/>
      <dgm:spPr/>
      <dgm:t>
        <a:bodyPr/>
        <a:lstStyle/>
        <a:p>
          <a:endParaRPr lang="es-AR"/>
        </a:p>
      </dgm:t>
    </dgm:pt>
    <dgm:pt modelId="{8CA732E5-CD73-40C9-AD0A-C08F3B37265A}">
      <dgm:prSet phldrT="[Texto]" custT="1"/>
      <dgm:spPr/>
      <dgm:t>
        <a:bodyPr/>
        <a:lstStyle/>
        <a:p>
          <a:pPr algn="ctr"/>
          <a:r>
            <a:rPr lang="es-AR" sz="1200" dirty="0">
              <a:sym typeface="Symbol" panose="05050102010706020507" pitchFamily="18" charset="2"/>
            </a:rPr>
            <a:t>Chequeo de saturación por gravimetría</a:t>
          </a:r>
          <a:endParaRPr lang="es-AR" sz="1400" dirty="0"/>
        </a:p>
      </dgm:t>
    </dgm:pt>
    <dgm:pt modelId="{E65120CB-6EDE-48C1-819E-16EC4BAF2313}" type="parTrans" cxnId="{4CFA87AC-CB7F-46CF-8F07-32BA696A5BA3}">
      <dgm:prSet/>
      <dgm:spPr/>
      <dgm:t>
        <a:bodyPr/>
        <a:lstStyle/>
        <a:p>
          <a:endParaRPr lang="es-AR"/>
        </a:p>
      </dgm:t>
    </dgm:pt>
    <dgm:pt modelId="{A602E77E-2C3C-44F7-875E-C1812FCEC4AF}" type="sibTrans" cxnId="{4CFA87AC-CB7F-46CF-8F07-32BA696A5BA3}">
      <dgm:prSet/>
      <dgm:spPr/>
      <dgm:t>
        <a:bodyPr/>
        <a:lstStyle/>
        <a:p>
          <a:endParaRPr lang="es-AR"/>
        </a:p>
      </dgm:t>
    </dgm:pt>
    <dgm:pt modelId="{F984060E-3AF9-4171-A6F1-C2CD1D247A68}">
      <dgm:prSet phldrT="[Texto]" custT="1"/>
      <dgm:spPr/>
      <dgm:t>
        <a:bodyPr/>
        <a:lstStyle/>
        <a:p>
          <a:r>
            <a:rPr lang="es-AR" sz="1200" dirty="0">
              <a:sym typeface="Symbol" panose="05050102010706020507" pitchFamily="18" charset="2"/>
            </a:rPr>
            <a:t>Chequeo de saturación por RMN </a:t>
          </a:r>
          <a:r>
            <a:rPr lang="es-AR" sz="1200" dirty="0"/>
            <a:t> </a:t>
          </a:r>
        </a:p>
      </dgm:t>
    </dgm:pt>
    <dgm:pt modelId="{9DFA0C74-B9A8-4FCE-AFA6-3EF08702019E}" type="parTrans" cxnId="{A3BBB8BE-88FA-48C4-8272-FBC5DD410516}">
      <dgm:prSet/>
      <dgm:spPr/>
      <dgm:t>
        <a:bodyPr/>
        <a:lstStyle/>
        <a:p>
          <a:endParaRPr lang="es-AR"/>
        </a:p>
      </dgm:t>
    </dgm:pt>
    <dgm:pt modelId="{E0BEEBF7-7018-44F5-AB8A-F910D1F63A38}" type="sibTrans" cxnId="{A3BBB8BE-88FA-48C4-8272-FBC5DD410516}">
      <dgm:prSet/>
      <dgm:spPr/>
      <dgm:t>
        <a:bodyPr/>
        <a:lstStyle/>
        <a:p>
          <a:endParaRPr lang="es-AR"/>
        </a:p>
      </dgm:t>
    </dgm:pt>
    <dgm:pt modelId="{A71D44BC-6ED1-4245-979C-B0BC4CA33DC2}">
      <dgm:prSet custT="1"/>
      <dgm:spPr/>
      <dgm:t>
        <a:bodyPr/>
        <a:lstStyle/>
        <a:p>
          <a:r>
            <a:rPr lang="es-AR" sz="1200" dirty="0"/>
            <a:t>Imbibición</a:t>
          </a:r>
          <a:r>
            <a:rPr lang="es-AR" sz="1200" baseline="0" dirty="0"/>
            <a:t> con agua de inyección + 1,5 gpt de surfactante </a:t>
          </a:r>
          <a:endParaRPr lang="es-AR" sz="1200" dirty="0"/>
        </a:p>
      </dgm:t>
    </dgm:pt>
    <dgm:pt modelId="{0FD17CAF-CB4B-470D-9577-EAC27BFCA6F3}" type="parTrans" cxnId="{47C85082-E72C-46DF-936D-46927BC7675C}">
      <dgm:prSet/>
      <dgm:spPr/>
      <dgm:t>
        <a:bodyPr/>
        <a:lstStyle/>
        <a:p>
          <a:endParaRPr lang="es-AR"/>
        </a:p>
      </dgm:t>
    </dgm:pt>
    <dgm:pt modelId="{699D384F-20C5-495C-B8B1-60D7C9F9F9EC}" type="sibTrans" cxnId="{47C85082-E72C-46DF-936D-46927BC7675C}">
      <dgm:prSet/>
      <dgm:spPr/>
      <dgm:t>
        <a:bodyPr/>
        <a:lstStyle/>
        <a:p>
          <a:endParaRPr lang="es-AR"/>
        </a:p>
      </dgm:t>
    </dgm:pt>
    <dgm:pt modelId="{B9209795-9CFF-406B-8D24-814FC879BA91}">
      <dgm:prSet custT="1"/>
      <dgm:spPr/>
      <dgm:t>
        <a:bodyPr/>
        <a:lstStyle/>
        <a:p>
          <a:r>
            <a:rPr lang="es-AR" sz="1200" dirty="0"/>
            <a:t>Ensayo</a:t>
          </a:r>
          <a:r>
            <a:rPr lang="es-AR" sz="1200" baseline="0" dirty="0"/>
            <a:t> de imbibición espontanea durante 12 días </a:t>
          </a:r>
          <a:endParaRPr lang="es-AR" sz="1200" dirty="0"/>
        </a:p>
      </dgm:t>
    </dgm:pt>
    <dgm:pt modelId="{3C3B0581-881C-49B6-AE9F-8164CD6D74CE}" type="parTrans" cxnId="{97874BBA-A616-4A8C-83AE-586AD2391206}">
      <dgm:prSet/>
      <dgm:spPr/>
      <dgm:t>
        <a:bodyPr/>
        <a:lstStyle/>
        <a:p>
          <a:endParaRPr lang="es-AR"/>
        </a:p>
      </dgm:t>
    </dgm:pt>
    <dgm:pt modelId="{A24D21AC-152D-4C19-9639-DA329288FDA2}" type="sibTrans" cxnId="{97874BBA-A616-4A8C-83AE-586AD2391206}">
      <dgm:prSet/>
      <dgm:spPr/>
      <dgm:t>
        <a:bodyPr/>
        <a:lstStyle/>
        <a:p>
          <a:endParaRPr lang="es-AR"/>
        </a:p>
      </dgm:t>
    </dgm:pt>
    <dgm:pt modelId="{E1D74775-06F8-44CB-925B-B4A11EF00092}">
      <dgm:prSet custT="1"/>
      <dgm:spPr/>
      <dgm:t>
        <a:bodyPr/>
        <a:lstStyle/>
        <a:p>
          <a:r>
            <a:rPr lang="es-AR" sz="1200" baseline="0" dirty="0"/>
            <a:t>Cuantificación del petróleo recuperado </a:t>
          </a:r>
          <a:endParaRPr lang="es-AR" sz="1200" dirty="0"/>
        </a:p>
      </dgm:t>
    </dgm:pt>
    <dgm:pt modelId="{4A06579A-1386-4E51-B61E-4BB7C4F6D4AE}" type="parTrans" cxnId="{41A8D422-B8EE-4E34-B924-FFAFC26804CA}">
      <dgm:prSet/>
      <dgm:spPr/>
      <dgm:t>
        <a:bodyPr/>
        <a:lstStyle/>
        <a:p>
          <a:endParaRPr lang="es-AR"/>
        </a:p>
      </dgm:t>
    </dgm:pt>
    <dgm:pt modelId="{59ECBAE0-0B0E-4544-A1FC-430436A6FBB4}" type="sibTrans" cxnId="{41A8D422-B8EE-4E34-B924-FFAFC26804CA}">
      <dgm:prSet/>
      <dgm:spPr/>
      <dgm:t>
        <a:bodyPr/>
        <a:lstStyle/>
        <a:p>
          <a:endParaRPr lang="es-AR"/>
        </a:p>
      </dgm:t>
    </dgm:pt>
    <dgm:pt modelId="{75C4BF8B-B786-4E94-AE9F-5DFBB76948D0}" type="pres">
      <dgm:prSet presAssocID="{B08AF351-3D7E-4B37-B9BC-4396568897FF}" presName="Name0" presStyleCnt="0">
        <dgm:presLayoutVars>
          <dgm:dir/>
          <dgm:resizeHandles val="exact"/>
        </dgm:presLayoutVars>
      </dgm:prSet>
      <dgm:spPr/>
    </dgm:pt>
    <dgm:pt modelId="{E22A0F25-AEDE-4B0E-A22D-CABFAAAB18C8}" type="pres">
      <dgm:prSet presAssocID="{B08AF351-3D7E-4B37-B9BC-4396568897FF}" presName="arrow" presStyleLbl="bgShp" presStyleIdx="0" presStyleCnt="1" custScaleY="72343" custLinFactNeighborX="236" custLinFactNeighborY="2075"/>
      <dgm:spPr/>
    </dgm:pt>
    <dgm:pt modelId="{F4319828-7D4C-4872-9A61-6DE21E109A6A}" type="pres">
      <dgm:prSet presAssocID="{B08AF351-3D7E-4B37-B9BC-4396568897FF}" presName="points" presStyleCnt="0"/>
      <dgm:spPr/>
    </dgm:pt>
    <dgm:pt modelId="{551F872F-288D-4EAA-9319-941B72C59B5C}" type="pres">
      <dgm:prSet presAssocID="{F46CE114-5E26-45B6-B510-035E729C2FB0}" presName="compositeA" presStyleCnt="0"/>
      <dgm:spPr/>
    </dgm:pt>
    <dgm:pt modelId="{D4794410-E54F-45EB-A9D0-AF11046A124C}" type="pres">
      <dgm:prSet presAssocID="{F46CE114-5E26-45B6-B510-035E729C2FB0}" presName="textA" presStyleLbl="revTx" presStyleIdx="0" presStyleCnt="6" custScaleY="67338" custLinFactNeighborX="-2612" custLinFactNeighborY="26071">
        <dgm:presLayoutVars>
          <dgm:bulletEnabled val="1"/>
        </dgm:presLayoutVars>
      </dgm:prSet>
      <dgm:spPr/>
    </dgm:pt>
    <dgm:pt modelId="{1D22D29E-4753-4B56-80DC-10935442C1DE}" type="pres">
      <dgm:prSet presAssocID="{F46CE114-5E26-45B6-B510-035E729C2FB0}" presName="circleA" presStyleLbl="node1" presStyleIdx="0" presStyleCnt="6" custLinFactNeighborX="-1377" custLinFactNeighborY="43749"/>
      <dgm:spPr/>
    </dgm:pt>
    <dgm:pt modelId="{A74EE95D-325D-46FC-9A8B-5B248BA1FFA0}" type="pres">
      <dgm:prSet presAssocID="{F46CE114-5E26-45B6-B510-035E729C2FB0}" presName="spaceA" presStyleCnt="0"/>
      <dgm:spPr/>
    </dgm:pt>
    <dgm:pt modelId="{C2D87F23-E818-4B49-9F7A-FBE354FFBDBC}" type="pres">
      <dgm:prSet presAssocID="{81F0A1D3-DD25-45FD-B9F4-2134861A7D1C}" presName="space" presStyleCnt="0"/>
      <dgm:spPr/>
    </dgm:pt>
    <dgm:pt modelId="{03420880-1DF5-4808-BB83-55C2F3953C3D}" type="pres">
      <dgm:prSet presAssocID="{8CA732E5-CD73-40C9-AD0A-C08F3B37265A}" presName="compositeB" presStyleCnt="0"/>
      <dgm:spPr/>
    </dgm:pt>
    <dgm:pt modelId="{EBD5F779-5641-44A9-AE99-D14CE9D043C5}" type="pres">
      <dgm:prSet presAssocID="{8CA732E5-CD73-40C9-AD0A-C08F3B37265A}" presName="textB" presStyleLbl="revTx" presStyleIdx="1" presStyleCnt="6" custScaleY="44908" custLinFactNeighborX="-1387" custLinFactNeighborY="-32540">
        <dgm:presLayoutVars>
          <dgm:bulletEnabled val="1"/>
        </dgm:presLayoutVars>
      </dgm:prSet>
      <dgm:spPr/>
    </dgm:pt>
    <dgm:pt modelId="{C34466EE-0990-40FC-8A11-4755C5D3480B}" type="pres">
      <dgm:prSet presAssocID="{8CA732E5-CD73-40C9-AD0A-C08F3B37265A}" presName="circleB" presStyleLbl="node1" presStyleIdx="1" presStyleCnt="6" custLinFactNeighborX="4098" custLinFactNeighborY="-44005"/>
      <dgm:spPr/>
    </dgm:pt>
    <dgm:pt modelId="{B6B805D0-64B6-4A23-BB08-317D557C53C0}" type="pres">
      <dgm:prSet presAssocID="{8CA732E5-CD73-40C9-AD0A-C08F3B37265A}" presName="spaceB" presStyleCnt="0"/>
      <dgm:spPr/>
    </dgm:pt>
    <dgm:pt modelId="{FC61CEE9-8346-4D28-B1EB-9CADB9ECDC60}" type="pres">
      <dgm:prSet presAssocID="{A602E77E-2C3C-44F7-875E-C1812FCEC4AF}" presName="space" presStyleCnt="0"/>
      <dgm:spPr/>
    </dgm:pt>
    <dgm:pt modelId="{5530D0FC-394D-4F07-90A8-756FB49D15A9}" type="pres">
      <dgm:prSet presAssocID="{F984060E-3AF9-4171-A6F1-C2CD1D247A68}" presName="compositeA" presStyleCnt="0"/>
      <dgm:spPr/>
    </dgm:pt>
    <dgm:pt modelId="{E2B62575-80AA-4812-81A7-5D1A525CF658}" type="pres">
      <dgm:prSet presAssocID="{F984060E-3AF9-4171-A6F1-C2CD1D247A68}" presName="textA" presStyleLbl="revTx" presStyleIdx="2" presStyleCnt="6" custScaleY="37704" custLinFactNeighborX="-6387" custLinFactNeighborY="49701">
        <dgm:presLayoutVars>
          <dgm:bulletEnabled val="1"/>
        </dgm:presLayoutVars>
      </dgm:prSet>
      <dgm:spPr/>
    </dgm:pt>
    <dgm:pt modelId="{24A9112B-46F8-48A4-9A70-AAFB92C09A3C}" type="pres">
      <dgm:prSet presAssocID="{F984060E-3AF9-4171-A6F1-C2CD1D247A68}" presName="circleA" presStyleLbl="node1" presStyleIdx="2" presStyleCnt="6" custLinFactNeighborY="73383"/>
      <dgm:spPr/>
    </dgm:pt>
    <dgm:pt modelId="{B325F0EF-E003-4A65-955B-29B6D234FA18}" type="pres">
      <dgm:prSet presAssocID="{F984060E-3AF9-4171-A6F1-C2CD1D247A68}" presName="spaceA" presStyleCnt="0"/>
      <dgm:spPr/>
    </dgm:pt>
    <dgm:pt modelId="{CC0ACFDD-0375-495B-AE02-1BB423869BD8}" type="pres">
      <dgm:prSet presAssocID="{E0BEEBF7-7018-44F5-AB8A-F910D1F63A38}" presName="space" presStyleCnt="0"/>
      <dgm:spPr/>
    </dgm:pt>
    <dgm:pt modelId="{A3F95AC6-0984-496C-ACD8-D84CECF88A8C}" type="pres">
      <dgm:prSet presAssocID="{A71D44BC-6ED1-4245-979C-B0BC4CA33DC2}" presName="compositeB" presStyleCnt="0"/>
      <dgm:spPr/>
    </dgm:pt>
    <dgm:pt modelId="{35CCC875-F482-48C9-90D5-4168C75A8887}" type="pres">
      <dgm:prSet presAssocID="{A71D44BC-6ED1-4245-979C-B0BC4CA33DC2}" presName="textB" presStyleLbl="revTx" presStyleIdx="3" presStyleCnt="6" custScaleY="63544" custLinFactNeighborX="4924" custLinFactNeighborY="-23453">
        <dgm:presLayoutVars>
          <dgm:bulletEnabled val="1"/>
        </dgm:presLayoutVars>
      </dgm:prSet>
      <dgm:spPr/>
    </dgm:pt>
    <dgm:pt modelId="{F4529748-A436-4ADA-917E-74FB9B25D234}" type="pres">
      <dgm:prSet presAssocID="{A71D44BC-6ED1-4245-979C-B0BC4CA33DC2}" presName="circleB" presStyleLbl="node1" presStyleIdx="3" presStyleCnt="6" custLinFactNeighborY="-26269"/>
      <dgm:spPr/>
    </dgm:pt>
    <dgm:pt modelId="{D393928A-EBF2-4EB7-AB51-B8DD78A3AE63}" type="pres">
      <dgm:prSet presAssocID="{A71D44BC-6ED1-4245-979C-B0BC4CA33DC2}" presName="spaceB" presStyleCnt="0"/>
      <dgm:spPr/>
    </dgm:pt>
    <dgm:pt modelId="{F7E7FD4C-BE28-4B11-96C1-8B7EA749C573}" type="pres">
      <dgm:prSet presAssocID="{699D384F-20C5-495C-B8B1-60D7C9F9F9EC}" presName="space" presStyleCnt="0"/>
      <dgm:spPr/>
    </dgm:pt>
    <dgm:pt modelId="{83937BC1-DA68-405E-9221-6BAA683E5492}" type="pres">
      <dgm:prSet presAssocID="{B9209795-9CFF-406B-8D24-814FC879BA91}" presName="compositeA" presStyleCnt="0"/>
      <dgm:spPr/>
    </dgm:pt>
    <dgm:pt modelId="{CC9DE461-28EA-492A-82FF-A123DDF62212}" type="pres">
      <dgm:prSet presAssocID="{B9209795-9CFF-406B-8D24-814FC879BA91}" presName="textA" presStyleLbl="revTx" presStyleIdx="4" presStyleCnt="6" custScaleY="48488" custLinFactNeighborX="-76" custLinFactNeighborY="37379">
        <dgm:presLayoutVars>
          <dgm:bulletEnabled val="1"/>
        </dgm:presLayoutVars>
      </dgm:prSet>
      <dgm:spPr/>
    </dgm:pt>
    <dgm:pt modelId="{38968AB1-318D-40AC-93B2-CE0DBCB3CD70}" type="pres">
      <dgm:prSet presAssocID="{B9209795-9CFF-406B-8D24-814FC879BA91}" presName="circleA" presStyleLbl="node1" presStyleIdx="4" presStyleCnt="6" custLinFactNeighborX="0" custLinFactNeighborY="62599"/>
      <dgm:spPr/>
    </dgm:pt>
    <dgm:pt modelId="{DD26C41D-43B7-4CBA-8602-64B9C876AECB}" type="pres">
      <dgm:prSet presAssocID="{B9209795-9CFF-406B-8D24-814FC879BA91}" presName="spaceA" presStyleCnt="0"/>
      <dgm:spPr/>
    </dgm:pt>
    <dgm:pt modelId="{830EF9E4-154F-4353-9942-0089EC2C4B13}" type="pres">
      <dgm:prSet presAssocID="{A24D21AC-152D-4C19-9639-DA329288FDA2}" presName="space" presStyleCnt="0"/>
      <dgm:spPr/>
    </dgm:pt>
    <dgm:pt modelId="{81A38A66-936C-445E-8914-D6022D0AAED0}" type="pres">
      <dgm:prSet presAssocID="{E1D74775-06F8-44CB-925B-B4A11EF00092}" presName="compositeB" presStyleCnt="0"/>
      <dgm:spPr/>
    </dgm:pt>
    <dgm:pt modelId="{F9DFE020-4CE5-44B5-87D6-117EA576FA15}" type="pres">
      <dgm:prSet presAssocID="{E1D74775-06F8-44CB-925B-B4A11EF00092}" presName="textB" presStyleLbl="revTx" presStyleIdx="5" presStyleCnt="6" custScaleY="38761" custLinFactNeighborX="1223" custLinFactNeighborY="-39564">
        <dgm:presLayoutVars>
          <dgm:bulletEnabled val="1"/>
        </dgm:presLayoutVars>
      </dgm:prSet>
      <dgm:spPr/>
    </dgm:pt>
    <dgm:pt modelId="{54C69B02-5A67-4BAA-8401-EFB6DF4C2950}" type="pres">
      <dgm:prSet presAssocID="{E1D74775-06F8-44CB-925B-B4A11EF00092}" presName="circleB" presStyleLbl="node1" presStyleIdx="5" presStyleCnt="6" custLinFactNeighborY="-50152"/>
      <dgm:spPr/>
    </dgm:pt>
    <dgm:pt modelId="{BB427B52-53F7-4535-AFF7-6330E07A350E}" type="pres">
      <dgm:prSet presAssocID="{E1D74775-06F8-44CB-925B-B4A11EF00092}" presName="spaceB" presStyleCnt="0"/>
      <dgm:spPr/>
    </dgm:pt>
  </dgm:ptLst>
  <dgm:cxnLst>
    <dgm:cxn modelId="{EFDE4000-FDE0-487A-8684-C9426055C3B0}" type="presOf" srcId="{A71D44BC-6ED1-4245-979C-B0BC4CA33DC2}" destId="{35CCC875-F482-48C9-90D5-4168C75A8887}" srcOrd="0" destOrd="0" presId="urn:microsoft.com/office/officeart/2005/8/layout/hProcess11"/>
    <dgm:cxn modelId="{41A8D422-B8EE-4E34-B924-FFAFC26804CA}" srcId="{B08AF351-3D7E-4B37-B9BC-4396568897FF}" destId="{E1D74775-06F8-44CB-925B-B4A11EF00092}" srcOrd="5" destOrd="0" parTransId="{4A06579A-1386-4E51-B61E-4BB7C4F6D4AE}" sibTransId="{59ECBAE0-0B0E-4544-A1FC-430436A6FBB4}"/>
    <dgm:cxn modelId="{E160E825-1FFA-4A19-B566-6AC64FB0E688}" type="presOf" srcId="{E1D74775-06F8-44CB-925B-B4A11EF00092}" destId="{F9DFE020-4CE5-44B5-87D6-117EA576FA15}" srcOrd="0" destOrd="0" presId="urn:microsoft.com/office/officeart/2005/8/layout/hProcess11"/>
    <dgm:cxn modelId="{F6840B32-3071-4C03-94E0-D562E831ED25}" type="presOf" srcId="{F46CE114-5E26-45B6-B510-035E729C2FB0}" destId="{D4794410-E54F-45EB-A9D0-AF11046A124C}" srcOrd="0" destOrd="0" presId="urn:microsoft.com/office/officeart/2005/8/layout/hProcess11"/>
    <dgm:cxn modelId="{1CB45853-E7A7-419D-BB8B-22827D7EFEB6}" type="presOf" srcId="{F984060E-3AF9-4171-A6F1-C2CD1D247A68}" destId="{E2B62575-80AA-4812-81A7-5D1A525CF658}" srcOrd="0" destOrd="0" presId="urn:microsoft.com/office/officeart/2005/8/layout/hProcess11"/>
    <dgm:cxn modelId="{8662C853-E055-4194-A8C5-FFFCC0E1AF2E}" type="presOf" srcId="{B9209795-9CFF-406B-8D24-814FC879BA91}" destId="{CC9DE461-28EA-492A-82FF-A123DDF62212}" srcOrd="0" destOrd="0" presId="urn:microsoft.com/office/officeart/2005/8/layout/hProcess11"/>
    <dgm:cxn modelId="{47C85082-E72C-46DF-936D-46927BC7675C}" srcId="{B08AF351-3D7E-4B37-B9BC-4396568897FF}" destId="{A71D44BC-6ED1-4245-979C-B0BC4CA33DC2}" srcOrd="3" destOrd="0" parTransId="{0FD17CAF-CB4B-470D-9577-EAC27BFCA6F3}" sibTransId="{699D384F-20C5-495C-B8B1-60D7C9F9F9EC}"/>
    <dgm:cxn modelId="{315C4889-24A2-4887-8A30-DEAC07CFEE15}" type="presOf" srcId="{8CA732E5-CD73-40C9-AD0A-C08F3B37265A}" destId="{EBD5F779-5641-44A9-AE99-D14CE9D043C5}" srcOrd="0" destOrd="0" presId="urn:microsoft.com/office/officeart/2005/8/layout/hProcess11"/>
    <dgm:cxn modelId="{1805A59E-1A8D-44AA-BDBF-562A5CC47B26}" srcId="{B08AF351-3D7E-4B37-B9BC-4396568897FF}" destId="{F46CE114-5E26-45B6-B510-035E729C2FB0}" srcOrd="0" destOrd="0" parTransId="{95117792-7A3A-4709-8E48-27E704D64B9D}" sibTransId="{81F0A1D3-DD25-45FD-B9F4-2134861A7D1C}"/>
    <dgm:cxn modelId="{B6BB85A3-8D84-41DE-B284-CB7D8FCA55F6}" type="presOf" srcId="{B08AF351-3D7E-4B37-B9BC-4396568897FF}" destId="{75C4BF8B-B786-4E94-AE9F-5DFBB76948D0}" srcOrd="0" destOrd="0" presId="urn:microsoft.com/office/officeart/2005/8/layout/hProcess11"/>
    <dgm:cxn modelId="{4CFA87AC-CB7F-46CF-8F07-32BA696A5BA3}" srcId="{B08AF351-3D7E-4B37-B9BC-4396568897FF}" destId="{8CA732E5-CD73-40C9-AD0A-C08F3B37265A}" srcOrd="1" destOrd="0" parTransId="{E65120CB-6EDE-48C1-819E-16EC4BAF2313}" sibTransId="{A602E77E-2C3C-44F7-875E-C1812FCEC4AF}"/>
    <dgm:cxn modelId="{97874BBA-A616-4A8C-83AE-586AD2391206}" srcId="{B08AF351-3D7E-4B37-B9BC-4396568897FF}" destId="{B9209795-9CFF-406B-8D24-814FC879BA91}" srcOrd="4" destOrd="0" parTransId="{3C3B0581-881C-49B6-AE9F-8164CD6D74CE}" sibTransId="{A24D21AC-152D-4C19-9639-DA329288FDA2}"/>
    <dgm:cxn modelId="{A3BBB8BE-88FA-48C4-8272-FBC5DD410516}" srcId="{B08AF351-3D7E-4B37-B9BC-4396568897FF}" destId="{F984060E-3AF9-4171-A6F1-C2CD1D247A68}" srcOrd="2" destOrd="0" parTransId="{9DFA0C74-B9A8-4FCE-AFA6-3EF08702019E}" sibTransId="{E0BEEBF7-7018-44F5-AB8A-F910D1F63A38}"/>
    <dgm:cxn modelId="{34C1F15B-2C3B-4E6D-BCD6-4A28C049AC3C}" type="presParOf" srcId="{75C4BF8B-B786-4E94-AE9F-5DFBB76948D0}" destId="{E22A0F25-AEDE-4B0E-A22D-CABFAAAB18C8}" srcOrd="0" destOrd="0" presId="urn:microsoft.com/office/officeart/2005/8/layout/hProcess11"/>
    <dgm:cxn modelId="{1CDF1828-93D4-4A3B-A50B-A0124195CB2F}" type="presParOf" srcId="{75C4BF8B-B786-4E94-AE9F-5DFBB76948D0}" destId="{F4319828-7D4C-4872-9A61-6DE21E109A6A}" srcOrd="1" destOrd="0" presId="urn:microsoft.com/office/officeart/2005/8/layout/hProcess11"/>
    <dgm:cxn modelId="{FB3512F4-3228-4549-89DD-B378ED3CF53C}" type="presParOf" srcId="{F4319828-7D4C-4872-9A61-6DE21E109A6A}" destId="{551F872F-288D-4EAA-9319-941B72C59B5C}" srcOrd="0" destOrd="0" presId="urn:microsoft.com/office/officeart/2005/8/layout/hProcess11"/>
    <dgm:cxn modelId="{7776AE5D-F006-4BC8-8228-3782D5B63E33}" type="presParOf" srcId="{551F872F-288D-4EAA-9319-941B72C59B5C}" destId="{D4794410-E54F-45EB-A9D0-AF11046A124C}" srcOrd="0" destOrd="0" presId="urn:microsoft.com/office/officeart/2005/8/layout/hProcess11"/>
    <dgm:cxn modelId="{4050430F-2D86-4651-A291-95E6B8FD48A0}" type="presParOf" srcId="{551F872F-288D-4EAA-9319-941B72C59B5C}" destId="{1D22D29E-4753-4B56-80DC-10935442C1DE}" srcOrd="1" destOrd="0" presId="urn:microsoft.com/office/officeart/2005/8/layout/hProcess11"/>
    <dgm:cxn modelId="{105773B8-25BA-4073-870B-0716E042ACD3}" type="presParOf" srcId="{551F872F-288D-4EAA-9319-941B72C59B5C}" destId="{A74EE95D-325D-46FC-9A8B-5B248BA1FFA0}" srcOrd="2" destOrd="0" presId="urn:microsoft.com/office/officeart/2005/8/layout/hProcess11"/>
    <dgm:cxn modelId="{DD4047E2-71CE-480F-8960-09DDDADA967F}" type="presParOf" srcId="{F4319828-7D4C-4872-9A61-6DE21E109A6A}" destId="{C2D87F23-E818-4B49-9F7A-FBE354FFBDBC}" srcOrd="1" destOrd="0" presId="urn:microsoft.com/office/officeart/2005/8/layout/hProcess11"/>
    <dgm:cxn modelId="{18F62F61-998E-4D6D-9FA4-92BB6FE12F32}" type="presParOf" srcId="{F4319828-7D4C-4872-9A61-6DE21E109A6A}" destId="{03420880-1DF5-4808-BB83-55C2F3953C3D}" srcOrd="2" destOrd="0" presId="urn:microsoft.com/office/officeart/2005/8/layout/hProcess11"/>
    <dgm:cxn modelId="{91397213-F18F-4597-ADFB-EA35E84B146B}" type="presParOf" srcId="{03420880-1DF5-4808-BB83-55C2F3953C3D}" destId="{EBD5F779-5641-44A9-AE99-D14CE9D043C5}" srcOrd="0" destOrd="0" presId="urn:microsoft.com/office/officeart/2005/8/layout/hProcess11"/>
    <dgm:cxn modelId="{D685B68D-1556-4F5A-9BBA-DD7ACCAD13A2}" type="presParOf" srcId="{03420880-1DF5-4808-BB83-55C2F3953C3D}" destId="{C34466EE-0990-40FC-8A11-4755C5D3480B}" srcOrd="1" destOrd="0" presId="urn:microsoft.com/office/officeart/2005/8/layout/hProcess11"/>
    <dgm:cxn modelId="{CA1B36DB-0688-41EB-AC0F-C0A36D6F6EE3}" type="presParOf" srcId="{03420880-1DF5-4808-BB83-55C2F3953C3D}" destId="{B6B805D0-64B6-4A23-BB08-317D557C53C0}" srcOrd="2" destOrd="0" presId="urn:microsoft.com/office/officeart/2005/8/layout/hProcess11"/>
    <dgm:cxn modelId="{2911DDEB-DE71-4DB0-B095-1089208536F0}" type="presParOf" srcId="{F4319828-7D4C-4872-9A61-6DE21E109A6A}" destId="{FC61CEE9-8346-4D28-B1EB-9CADB9ECDC60}" srcOrd="3" destOrd="0" presId="urn:microsoft.com/office/officeart/2005/8/layout/hProcess11"/>
    <dgm:cxn modelId="{46412B0C-10B6-4B94-ABFD-99C0171B0F48}" type="presParOf" srcId="{F4319828-7D4C-4872-9A61-6DE21E109A6A}" destId="{5530D0FC-394D-4F07-90A8-756FB49D15A9}" srcOrd="4" destOrd="0" presId="urn:microsoft.com/office/officeart/2005/8/layout/hProcess11"/>
    <dgm:cxn modelId="{BA1DA602-0608-4D22-BD0F-CD3C67695DC3}" type="presParOf" srcId="{5530D0FC-394D-4F07-90A8-756FB49D15A9}" destId="{E2B62575-80AA-4812-81A7-5D1A525CF658}" srcOrd="0" destOrd="0" presId="urn:microsoft.com/office/officeart/2005/8/layout/hProcess11"/>
    <dgm:cxn modelId="{CC4C458E-B912-453F-B2BB-7C360D5CC819}" type="presParOf" srcId="{5530D0FC-394D-4F07-90A8-756FB49D15A9}" destId="{24A9112B-46F8-48A4-9A70-AAFB92C09A3C}" srcOrd="1" destOrd="0" presId="urn:microsoft.com/office/officeart/2005/8/layout/hProcess11"/>
    <dgm:cxn modelId="{658734DA-0506-4879-ACDE-41874DFAC83F}" type="presParOf" srcId="{5530D0FC-394D-4F07-90A8-756FB49D15A9}" destId="{B325F0EF-E003-4A65-955B-29B6D234FA18}" srcOrd="2" destOrd="0" presId="urn:microsoft.com/office/officeart/2005/8/layout/hProcess11"/>
    <dgm:cxn modelId="{25802F11-34DB-448F-B032-ABA73F9ADD7A}" type="presParOf" srcId="{F4319828-7D4C-4872-9A61-6DE21E109A6A}" destId="{CC0ACFDD-0375-495B-AE02-1BB423869BD8}" srcOrd="5" destOrd="0" presId="urn:microsoft.com/office/officeart/2005/8/layout/hProcess11"/>
    <dgm:cxn modelId="{19F650B1-4198-4BDA-B83C-13FBC398E6C2}" type="presParOf" srcId="{F4319828-7D4C-4872-9A61-6DE21E109A6A}" destId="{A3F95AC6-0984-496C-ACD8-D84CECF88A8C}" srcOrd="6" destOrd="0" presId="urn:microsoft.com/office/officeart/2005/8/layout/hProcess11"/>
    <dgm:cxn modelId="{4164F7FB-CCAC-4133-9E71-3B323C3CBEE2}" type="presParOf" srcId="{A3F95AC6-0984-496C-ACD8-D84CECF88A8C}" destId="{35CCC875-F482-48C9-90D5-4168C75A8887}" srcOrd="0" destOrd="0" presId="urn:microsoft.com/office/officeart/2005/8/layout/hProcess11"/>
    <dgm:cxn modelId="{D2F2D240-37FE-4601-B7E3-61A58E28EE67}" type="presParOf" srcId="{A3F95AC6-0984-496C-ACD8-D84CECF88A8C}" destId="{F4529748-A436-4ADA-917E-74FB9B25D234}" srcOrd="1" destOrd="0" presId="urn:microsoft.com/office/officeart/2005/8/layout/hProcess11"/>
    <dgm:cxn modelId="{9A1B8160-272B-421C-BC23-7523A8CB34CF}" type="presParOf" srcId="{A3F95AC6-0984-496C-ACD8-D84CECF88A8C}" destId="{D393928A-EBF2-4EB7-AB51-B8DD78A3AE63}" srcOrd="2" destOrd="0" presId="urn:microsoft.com/office/officeart/2005/8/layout/hProcess11"/>
    <dgm:cxn modelId="{AA755D3C-FAC1-453B-8209-7535C4AB935E}" type="presParOf" srcId="{F4319828-7D4C-4872-9A61-6DE21E109A6A}" destId="{F7E7FD4C-BE28-4B11-96C1-8B7EA749C573}" srcOrd="7" destOrd="0" presId="urn:microsoft.com/office/officeart/2005/8/layout/hProcess11"/>
    <dgm:cxn modelId="{C2FDA864-48BC-4E2F-87F3-337C369D684E}" type="presParOf" srcId="{F4319828-7D4C-4872-9A61-6DE21E109A6A}" destId="{83937BC1-DA68-405E-9221-6BAA683E5492}" srcOrd="8" destOrd="0" presId="urn:microsoft.com/office/officeart/2005/8/layout/hProcess11"/>
    <dgm:cxn modelId="{B68F8940-8E8D-4B62-8A95-3AC0252C0D9E}" type="presParOf" srcId="{83937BC1-DA68-405E-9221-6BAA683E5492}" destId="{CC9DE461-28EA-492A-82FF-A123DDF62212}" srcOrd="0" destOrd="0" presId="urn:microsoft.com/office/officeart/2005/8/layout/hProcess11"/>
    <dgm:cxn modelId="{69800CF1-7D29-4AD8-BF0D-6526E57CE0CC}" type="presParOf" srcId="{83937BC1-DA68-405E-9221-6BAA683E5492}" destId="{38968AB1-318D-40AC-93B2-CE0DBCB3CD70}" srcOrd="1" destOrd="0" presId="urn:microsoft.com/office/officeart/2005/8/layout/hProcess11"/>
    <dgm:cxn modelId="{922138AA-EE8D-4A7D-AAD5-7AA64D5E22FA}" type="presParOf" srcId="{83937BC1-DA68-405E-9221-6BAA683E5492}" destId="{DD26C41D-43B7-4CBA-8602-64B9C876AECB}" srcOrd="2" destOrd="0" presId="urn:microsoft.com/office/officeart/2005/8/layout/hProcess11"/>
    <dgm:cxn modelId="{26F63176-BA6E-449C-98D0-4ABF5E6F0174}" type="presParOf" srcId="{F4319828-7D4C-4872-9A61-6DE21E109A6A}" destId="{830EF9E4-154F-4353-9942-0089EC2C4B13}" srcOrd="9" destOrd="0" presId="urn:microsoft.com/office/officeart/2005/8/layout/hProcess11"/>
    <dgm:cxn modelId="{13983860-B8ED-4AE7-BB90-FFD5D2858107}" type="presParOf" srcId="{F4319828-7D4C-4872-9A61-6DE21E109A6A}" destId="{81A38A66-936C-445E-8914-D6022D0AAED0}" srcOrd="10" destOrd="0" presId="urn:microsoft.com/office/officeart/2005/8/layout/hProcess11"/>
    <dgm:cxn modelId="{3EDEA195-DC31-4C60-9049-9CD8C6865755}" type="presParOf" srcId="{81A38A66-936C-445E-8914-D6022D0AAED0}" destId="{F9DFE020-4CE5-44B5-87D6-117EA576FA15}" srcOrd="0" destOrd="0" presId="urn:microsoft.com/office/officeart/2005/8/layout/hProcess11"/>
    <dgm:cxn modelId="{2A9A6536-9DE1-4B83-BBE6-1CD5A1BDED04}" type="presParOf" srcId="{81A38A66-936C-445E-8914-D6022D0AAED0}" destId="{54C69B02-5A67-4BAA-8401-EFB6DF4C2950}" srcOrd="1" destOrd="0" presId="urn:microsoft.com/office/officeart/2005/8/layout/hProcess11"/>
    <dgm:cxn modelId="{76216671-5737-4DC1-8DDF-56109C4C9F65}" type="presParOf" srcId="{81A38A66-936C-445E-8914-D6022D0AAED0}" destId="{BB427B52-53F7-4535-AFF7-6330E07A350E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DF6343-BB6A-4EEC-8030-B2160F7D426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971E6C-26CA-494A-B92A-5F3E5FB802B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AR" sz="1800" dirty="0"/>
            <a:t>El desarrollo de una metodología experimental robusta, junto con la integración de los resultados obtenidos a partir de ésta, permitió identificar y seleccionar el mejor surfactante con potencial aplicabilidad en un proceso de recuperación mejorada de petróleo en un yacimiento no convencional</a:t>
          </a:r>
          <a:endParaRPr lang="en-US" sz="1800" dirty="0"/>
        </a:p>
      </dgm:t>
    </dgm:pt>
    <dgm:pt modelId="{D8BB4FFF-0C6F-4779-BE43-3CF7FF664DE6}" type="parTrans" cxnId="{D336CF9E-9F27-492D-B03A-A1F18BC3D855}">
      <dgm:prSet/>
      <dgm:spPr/>
      <dgm:t>
        <a:bodyPr/>
        <a:lstStyle/>
        <a:p>
          <a:endParaRPr lang="en-US"/>
        </a:p>
      </dgm:t>
    </dgm:pt>
    <dgm:pt modelId="{7C1AB6B7-1C93-42D4-B336-91FBAA2EB80D}" type="sibTrans" cxnId="{D336CF9E-9F27-492D-B03A-A1F18BC3D855}">
      <dgm:prSet/>
      <dgm:spPr/>
      <dgm:t>
        <a:bodyPr/>
        <a:lstStyle/>
        <a:p>
          <a:endParaRPr lang="en-US"/>
        </a:p>
      </dgm:t>
    </dgm:pt>
    <dgm:pt modelId="{C560470B-15FC-4166-8B52-828F902874A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AR" sz="1800" dirty="0"/>
            <a:t>Para un proceso EOR en un reservorio no convencional, se recomienda utilizar el surfactante “A” a una concentración de 2 gpt para asegurar, al menos, una concentración efectiva de 1,5 gpt en el reservorio.</a:t>
          </a:r>
          <a:endParaRPr lang="en-US" sz="1800" dirty="0"/>
        </a:p>
      </dgm:t>
    </dgm:pt>
    <dgm:pt modelId="{EF92D783-FDE6-4739-A5BE-38365E4C8949}" type="parTrans" cxnId="{0C33BD5E-80BB-41BA-A96F-6CD40AA893B7}">
      <dgm:prSet/>
      <dgm:spPr/>
      <dgm:t>
        <a:bodyPr/>
        <a:lstStyle/>
        <a:p>
          <a:endParaRPr lang="en-US"/>
        </a:p>
      </dgm:t>
    </dgm:pt>
    <dgm:pt modelId="{1E798B72-9493-4080-9EC5-8367EC70A033}" type="sibTrans" cxnId="{0C33BD5E-80BB-41BA-A96F-6CD40AA893B7}">
      <dgm:prSet/>
      <dgm:spPr/>
      <dgm:t>
        <a:bodyPr/>
        <a:lstStyle/>
        <a:p>
          <a:endParaRPr lang="en-US"/>
        </a:p>
      </dgm:t>
    </dgm:pt>
    <dgm:pt modelId="{211E85D1-24BB-4D00-83E4-91D7777C16A6}" type="pres">
      <dgm:prSet presAssocID="{6CDF6343-BB6A-4EEC-8030-B2160F7D4267}" presName="root" presStyleCnt="0">
        <dgm:presLayoutVars>
          <dgm:dir/>
          <dgm:resizeHandles val="exact"/>
        </dgm:presLayoutVars>
      </dgm:prSet>
      <dgm:spPr/>
    </dgm:pt>
    <dgm:pt modelId="{09CB2DF2-C849-4670-97C2-6D230B04C5CD}" type="pres">
      <dgm:prSet presAssocID="{D0971E6C-26CA-494A-B92A-5F3E5FB802BB}" presName="compNode" presStyleCnt="0"/>
      <dgm:spPr/>
    </dgm:pt>
    <dgm:pt modelId="{F95FB61C-0CA6-4ED2-A2CB-050491DD63A1}" type="pres">
      <dgm:prSet presAssocID="{D0971E6C-26CA-494A-B92A-5F3E5FB802BB}" presName="bgRect" presStyleLbl="bgShp" presStyleIdx="0" presStyleCnt="2" custScaleY="120573"/>
      <dgm:spPr/>
    </dgm:pt>
    <dgm:pt modelId="{F4829680-71B6-4FE4-A05C-0883166068D9}" type="pres">
      <dgm:prSet presAssocID="{D0971E6C-26CA-494A-B92A-5F3E5FB802B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D7BBD3F7-C98E-4B3B-A23F-61AF739562C9}" type="pres">
      <dgm:prSet presAssocID="{D0971E6C-26CA-494A-B92A-5F3E5FB802BB}" presName="spaceRect" presStyleCnt="0"/>
      <dgm:spPr/>
    </dgm:pt>
    <dgm:pt modelId="{4733F45E-A568-4312-B23C-C1E88FBDAF4D}" type="pres">
      <dgm:prSet presAssocID="{D0971E6C-26CA-494A-B92A-5F3E5FB802BB}" presName="parTx" presStyleLbl="revTx" presStyleIdx="0" presStyleCnt="2" custLinFactNeighborX="-463" custLinFactNeighborY="-3850">
        <dgm:presLayoutVars>
          <dgm:chMax val="0"/>
          <dgm:chPref val="0"/>
        </dgm:presLayoutVars>
      </dgm:prSet>
      <dgm:spPr/>
    </dgm:pt>
    <dgm:pt modelId="{824446D4-3FDF-4EA7-BEFE-6A74796C081D}" type="pres">
      <dgm:prSet presAssocID="{7C1AB6B7-1C93-42D4-B336-91FBAA2EB80D}" presName="sibTrans" presStyleCnt="0"/>
      <dgm:spPr/>
    </dgm:pt>
    <dgm:pt modelId="{1392F22D-B015-46E7-AB41-1A6613C0D91C}" type="pres">
      <dgm:prSet presAssocID="{C560470B-15FC-4166-8B52-828F902874A2}" presName="compNode" presStyleCnt="0"/>
      <dgm:spPr/>
    </dgm:pt>
    <dgm:pt modelId="{1CC339B0-7966-4AF2-8C78-CE5FEF19C770}" type="pres">
      <dgm:prSet presAssocID="{C560470B-15FC-4166-8B52-828F902874A2}" presName="bgRect" presStyleLbl="bgShp" presStyleIdx="1" presStyleCnt="2"/>
      <dgm:spPr/>
    </dgm:pt>
    <dgm:pt modelId="{89B1C272-E473-42BA-B6E2-E020BC947BCE}" type="pres">
      <dgm:prSet presAssocID="{C560470B-15FC-4166-8B52-828F902874A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strella"/>
        </a:ext>
      </dgm:extLst>
    </dgm:pt>
    <dgm:pt modelId="{3728D073-7711-48CA-9E45-E824A3B61B3C}" type="pres">
      <dgm:prSet presAssocID="{C560470B-15FC-4166-8B52-828F902874A2}" presName="spaceRect" presStyleCnt="0"/>
      <dgm:spPr/>
    </dgm:pt>
    <dgm:pt modelId="{FF93B1A4-6C72-48F0-9BCF-9921F0293B61}" type="pres">
      <dgm:prSet presAssocID="{C560470B-15FC-4166-8B52-828F902874A2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0C33BD5E-80BB-41BA-A96F-6CD40AA893B7}" srcId="{6CDF6343-BB6A-4EEC-8030-B2160F7D4267}" destId="{C560470B-15FC-4166-8B52-828F902874A2}" srcOrd="1" destOrd="0" parTransId="{EF92D783-FDE6-4739-A5BE-38365E4C8949}" sibTransId="{1E798B72-9493-4080-9EC5-8367EC70A033}"/>
    <dgm:cxn modelId="{ECDF2570-BAF7-444F-98D4-9E9BCAECDE2E}" type="presOf" srcId="{6CDF6343-BB6A-4EEC-8030-B2160F7D4267}" destId="{211E85D1-24BB-4D00-83E4-91D7777C16A6}" srcOrd="0" destOrd="0" presId="urn:microsoft.com/office/officeart/2018/2/layout/IconVerticalSolidList"/>
    <dgm:cxn modelId="{D336CF9E-9F27-492D-B03A-A1F18BC3D855}" srcId="{6CDF6343-BB6A-4EEC-8030-B2160F7D4267}" destId="{D0971E6C-26CA-494A-B92A-5F3E5FB802BB}" srcOrd="0" destOrd="0" parTransId="{D8BB4FFF-0C6F-4779-BE43-3CF7FF664DE6}" sibTransId="{7C1AB6B7-1C93-42D4-B336-91FBAA2EB80D}"/>
    <dgm:cxn modelId="{4538B5A7-6C65-4381-ADF7-0A3FF1462795}" type="presOf" srcId="{D0971E6C-26CA-494A-B92A-5F3E5FB802BB}" destId="{4733F45E-A568-4312-B23C-C1E88FBDAF4D}" srcOrd="0" destOrd="0" presId="urn:microsoft.com/office/officeart/2018/2/layout/IconVerticalSolidList"/>
    <dgm:cxn modelId="{E54E04BD-6F07-436D-9C47-DF646805305A}" type="presOf" srcId="{C560470B-15FC-4166-8B52-828F902874A2}" destId="{FF93B1A4-6C72-48F0-9BCF-9921F0293B61}" srcOrd="0" destOrd="0" presId="urn:microsoft.com/office/officeart/2018/2/layout/IconVerticalSolidList"/>
    <dgm:cxn modelId="{A1AC2BB1-BE1F-4C53-9E05-C4DF08B846BE}" type="presParOf" srcId="{211E85D1-24BB-4D00-83E4-91D7777C16A6}" destId="{09CB2DF2-C849-4670-97C2-6D230B04C5CD}" srcOrd="0" destOrd="0" presId="urn:microsoft.com/office/officeart/2018/2/layout/IconVerticalSolidList"/>
    <dgm:cxn modelId="{5D20C753-2A49-4A03-9F48-D8C835A585BF}" type="presParOf" srcId="{09CB2DF2-C849-4670-97C2-6D230B04C5CD}" destId="{F95FB61C-0CA6-4ED2-A2CB-050491DD63A1}" srcOrd="0" destOrd="0" presId="urn:microsoft.com/office/officeart/2018/2/layout/IconVerticalSolidList"/>
    <dgm:cxn modelId="{BCD5EE72-9DBD-4B9F-8225-3C44AE946F02}" type="presParOf" srcId="{09CB2DF2-C849-4670-97C2-6D230B04C5CD}" destId="{F4829680-71B6-4FE4-A05C-0883166068D9}" srcOrd="1" destOrd="0" presId="urn:microsoft.com/office/officeart/2018/2/layout/IconVerticalSolidList"/>
    <dgm:cxn modelId="{BEF47BF4-D734-442C-976F-8B99BC5C8A08}" type="presParOf" srcId="{09CB2DF2-C849-4670-97C2-6D230B04C5CD}" destId="{D7BBD3F7-C98E-4B3B-A23F-61AF739562C9}" srcOrd="2" destOrd="0" presId="urn:microsoft.com/office/officeart/2018/2/layout/IconVerticalSolidList"/>
    <dgm:cxn modelId="{B52BB1C7-0EB1-4769-8F1C-0095DDE8EC36}" type="presParOf" srcId="{09CB2DF2-C849-4670-97C2-6D230B04C5CD}" destId="{4733F45E-A568-4312-B23C-C1E88FBDAF4D}" srcOrd="3" destOrd="0" presId="urn:microsoft.com/office/officeart/2018/2/layout/IconVerticalSolidList"/>
    <dgm:cxn modelId="{7E101E7C-871D-4B77-BAF0-BD34109D412A}" type="presParOf" srcId="{211E85D1-24BB-4D00-83E4-91D7777C16A6}" destId="{824446D4-3FDF-4EA7-BEFE-6A74796C081D}" srcOrd="1" destOrd="0" presId="urn:microsoft.com/office/officeart/2018/2/layout/IconVerticalSolidList"/>
    <dgm:cxn modelId="{0F3E7BC8-DBA8-48D3-8456-D72AAF440676}" type="presParOf" srcId="{211E85D1-24BB-4D00-83E4-91D7777C16A6}" destId="{1392F22D-B015-46E7-AB41-1A6613C0D91C}" srcOrd="2" destOrd="0" presId="urn:microsoft.com/office/officeart/2018/2/layout/IconVerticalSolidList"/>
    <dgm:cxn modelId="{1A200C1B-224F-40E9-9413-7AD636C129AE}" type="presParOf" srcId="{1392F22D-B015-46E7-AB41-1A6613C0D91C}" destId="{1CC339B0-7966-4AF2-8C78-CE5FEF19C770}" srcOrd="0" destOrd="0" presId="urn:microsoft.com/office/officeart/2018/2/layout/IconVerticalSolidList"/>
    <dgm:cxn modelId="{4DA00ADE-C1CB-4B1C-BB9B-DBD0EAB0B2FA}" type="presParOf" srcId="{1392F22D-B015-46E7-AB41-1A6613C0D91C}" destId="{89B1C272-E473-42BA-B6E2-E020BC947BCE}" srcOrd="1" destOrd="0" presId="urn:microsoft.com/office/officeart/2018/2/layout/IconVerticalSolidList"/>
    <dgm:cxn modelId="{E58756C6-9804-4386-88E3-668890C27430}" type="presParOf" srcId="{1392F22D-B015-46E7-AB41-1A6613C0D91C}" destId="{3728D073-7711-48CA-9E45-E824A3B61B3C}" srcOrd="2" destOrd="0" presId="urn:microsoft.com/office/officeart/2018/2/layout/IconVerticalSolidList"/>
    <dgm:cxn modelId="{A6980B01-BD2F-49B0-873E-29CB18A6B542}" type="presParOf" srcId="{1392F22D-B015-46E7-AB41-1A6613C0D91C}" destId="{FF93B1A4-6C72-48F0-9BCF-9921F0293B6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7EE902-D4A2-42B4-AC62-9017B27072E9}">
      <dsp:nvSpPr>
        <dsp:cNvPr id="0" name=""/>
        <dsp:cNvSpPr/>
      </dsp:nvSpPr>
      <dsp:spPr>
        <a:xfrm>
          <a:off x="950" y="1384739"/>
          <a:ext cx="2216664" cy="1828284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2100" kern="1200" dirty="0"/>
            <a:t>Roca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2100" kern="1200" dirty="0"/>
            <a:t>Petróleo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2100" kern="1200" dirty="0"/>
            <a:t>Agua </a:t>
          </a:r>
        </a:p>
      </dsp:txBody>
      <dsp:txXfrm>
        <a:off x="43024" y="1426813"/>
        <a:ext cx="2132516" cy="1352361"/>
      </dsp:txXfrm>
    </dsp:sp>
    <dsp:sp modelId="{A9543EE3-4EFB-4E10-9565-51039B92157B}">
      <dsp:nvSpPr>
        <dsp:cNvPr id="0" name=""/>
        <dsp:cNvSpPr/>
      </dsp:nvSpPr>
      <dsp:spPr>
        <a:xfrm>
          <a:off x="1220022" y="1724518"/>
          <a:ext cx="2585890" cy="2585890"/>
        </a:xfrm>
        <a:prstGeom prst="leftCircularArrow">
          <a:avLst>
            <a:gd name="adj1" fmla="val 3697"/>
            <a:gd name="adj2" fmla="val 460883"/>
            <a:gd name="adj3" fmla="val 2236394"/>
            <a:gd name="adj4" fmla="val 9024489"/>
            <a:gd name="adj5" fmla="val 4313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1EACD7-59D6-44AC-A0C0-AB31261C6BDD}">
      <dsp:nvSpPr>
        <dsp:cNvPr id="0" name=""/>
        <dsp:cNvSpPr/>
      </dsp:nvSpPr>
      <dsp:spPr>
        <a:xfrm>
          <a:off x="493542" y="2821249"/>
          <a:ext cx="1970368" cy="7835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600" kern="1200" dirty="0"/>
            <a:t>muestreo y caracterización </a:t>
          </a:r>
        </a:p>
      </dsp:txBody>
      <dsp:txXfrm>
        <a:off x="516491" y="2844198"/>
        <a:ext cx="1924470" cy="737652"/>
      </dsp:txXfrm>
    </dsp:sp>
    <dsp:sp modelId="{9AA239AA-AB2D-4D5B-ACBE-D415B5880980}">
      <dsp:nvSpPr>
        <dsp:cNvPr id="0" name=""/>
        <dsp:cNvSpPr/>
      </dsp:nvSpPr>
      <dsp:spPr>
        <a:xfrm>
          <a:off x="2919154" y="1384739"/>
          <a:ext cx="2216664" cy="1828284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2100" kern="1200" dirty="0"/>
            <a:t>Estabilidad térmica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2100" kern="1200" dirty="0"/>
            <a:t>Compatibilidad</a:t>
          </a:r>
        </a:p>
      </dsp:txBody>
      <dsp:txXfrm>
        <a:off x="2961228" y="1818588"/>
        <a:ext cx="2132516" cy="1352361"/>
      </dsp:txXfrm>
    </dsp:sp>
    <dsp:sp modelId="{EDE2BC75-F8EA-42F7-A7F4-DC33BBD9E9BB}">
      <dsp:nvSpPr>
        <dsp:cNvPr id="0" name=""/>
        <dsp:cNvSpPr/>
      </dsp:nvSpPr>
      <dsp:spPr>
        <a:xfrm>
          <a:off x="4119754" y="215669"/>
          <a:ext cx="2869131" cy="2869131"/>
        </a:xfrm>
        <a:prstGeom prst="circularArrow">
          <a:avLst>
            <a:gd name="adj1" fmla="val 3332"/>
            <a:gd name="adj2" fmla="val 411782"/>
            <a:gd name="adj3" fmla="val 19412707"/>
            <a:gd name="adj4" fmla="val 12575511"/>
            <a:gd name="adj5" fmla="val 3887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C4FD37-CB48-462D-AAAC-5A87D26BCB03}">
      <dsp:nvSpPr>
        <dsp:cNvPr id="0" name=""/>
        <dsp:cNvSpPr/>
      </dsp:nvSpPr>
      <dsp:spPr>
        <a:xfrm>
          <a:off x="3411746" y="992964"/>
          <a:ext cx="1970368" cy="7835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600" kern="1200" dirty="0"/>
            <a:t>Evaluación de surfactantes </a:t>
          </a:r>
        </a:p>
      </dsp:txBody>
      <dsp:txXfrm>
        <a:off x="3434695" y="1015913"/>
        <a:ext cx="1924470" cy="737652"/>
      </dsp:txXfrm>
    </dsp:sp>
    <dsp:sp modelId="{2CC4E42D-F08E-418C-BBF9-B44BE7C950B4}">
      <dsp:nvSpPr>
        <dsp:cNvPr id="0" name=""/>
        <dsp:cNvSpPr/>
      </dsp:nvSpPr>
      <dsp:spPr>
        <a:xfrm>
          <a:off x="5837358" y="1384739"/>
          <a:ext cx="2216664" cy="1828284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2100" kern="1200" dirty="0"/>
            <a:t>Tensión interfacial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2100" kern="1200" dirty="0"/>
            <a:t>Angulo de contacto</a:t>
          </a:r>
        </a:p>
      </dsp:txBody>
      <dsp:txXfrm>
        <a:off x="5879432" y="1426813"/>
        <a:ext cx="2132516" cy="1352361"/>
      </dsp:txXfrm>
    </dsp:sp>
    <dsp:sp modelId="{FCF9723C-A1FA-4B7C-8203-2C657177F728}">
      <dsp:nvSpPr>
        <dsp:cNvPr id="0" name=""/>
        <dsp:cNvSpPr/>
      </dsp:nvSpPr>
      <dsp:spPr>
        <a:xfrm>
          <a:off x="7056430" y="1724518"/>
          <a:ext cx="2585890" cy="2585890"/>
        </a:xfrm>
        <a:prstGeom prst="leftCircularArrow">
          <a:avLst>
            <a:gd name="adj1" fmla="val 3697"/>
            <a:gd name="adj2" fmla="val 460883"/>
            <a:gd name="adj3" fmla="val 2236394"/>
            <a:gd name="adj4" fmla="val 9024489"/>
            <a:gd name="adj5" fmla="val 4313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7EF4D8-F1B1-4A96-901C-EC55644D014C}">
      <dsp:nvSpPr>
        <dsp:cNvPr id="0" name=""/>
        <dsp:cNvSpPr/>
      </dsp:nvSpPr>
      <dsp:spPr>
        <a:xfrm>
          <a:off x="6329950" y="2821249"/>
          <a:ext cx="1970368" cy="7835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600" kern="1200" dirty="0"/>
            <a:t>Selección de surfactantes para test de imbibición </a:t>
          </a:r>
        </a:p>
      </dsp:txBody>
      <dsp:txXfrm>
        <a:off x="6352899" y="2844198"/>
        <a:ext cx="1924470" cy="737652"/>
      </dsp:txXfrm>
    </dsp:sp>
    <dsp:sp modelId="{8C81BA60-8B39-406D-945A-009180F1C0E9}">
      <dsp:nvSpPr>
        <dsp:cNvPr id="0" name=""/>
        <dsp:cNvSpPr/>
      </dsp:nvSpPr>
      <dsp:spPr>
        <a:xfrm>
          <a:off x="8755562" y="1384739"/>
          <a:ext cx="2216664" cy="1828284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2100" kern="1200" dirty="0"/>
            <a:t>Test de imbibición  </a:t>
          </a:r>
        </a:p>
      </dsp:txBody>
      <dsp:txXfrm>
        <a:off x="8797636" y="1818588"/>
        <a:ext cx="2132516" cy="1352361"/>
      </dsp:txXfrm>
    </dsp:sp>
    <dsp:sp modelId="{918BA2D8-D2E9-4AFD-A731-2E428D86134E}">
      <dsp:nvSpPr>
        <dsp:cNvPr id="0" name=""/>
        <dsp:cNvSpPr/>
      </dsp:nvSpPr>
      <dsp:spPr>
        <a:xfrm>
          <a:off x="9248154" y="992964"/>
          <a:ext cx="1970368" cy="7835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600" kern="1200" dirty="0"/>
            <a:t>Surfactantes seleccionado </a:t>
          </a:r>
        </a:p>
      </dsp:txBody>
      <dsp:txXfrm>
        <a:off x="9271103" y="1015913"/>
        <a:ext cx="1924470" cy="7376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2A0F25-AEDE-4B0E-A22D-CABFAAAB18C8}">
      <dsp:nvSpPr>
        <dsp:cNvPr id="0" name=""/>
        <dsp:cNvSpPr/>
      </dsp:nvSpPr>
      <dsp:spPr>
        <a:xfrm>
          <a:off x="0" y="1330109"/>
          <a:ext cx="8515484" cy="105853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94410-E54F-45EB-A9D0-AF11046A124C}">
      <dsp:nvSpPr>
        <dsp:cNvPr id="0" name=""/>
        <dsp:cNvSpPr/>
      </dsp:nvSpPr>
      <dsp:spPr>
        <a:xfrm>
          <a:off x="0" y="500952"/>
          <a:ext cx="1225556" cy="985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200" kern="1200" dirty="0">
              <a:sym typeface="Symbol" panose="05050102010706020507" pitchFamily="18" charset="2"/>
            </a:rPr>
            <a:t>Saturación de muestras “as received” con vacío y presión (2000 psi) con Mix Oil orgánico</a:t>
          </a:r>
          <a:endParaRPr lang="es-AR" sz="1200" kern="1200" dirty="0"/>
        </a:p>
      </dsp:txBody>
      <dsp:txXfrm>
        <a:off x="0" y="500952"/>
        <a:ext cx="1225556" cy="985296"/>
      </dsp:txXfrm>
    </dsp:sp>
    <dsp:sp modelId="{1D22D29E-4753-4B56-80DC-10935442C1DE}">
      <dsp:nvSpPr>
        <dsp:cNvPr id="0" name=""/>
        <dsp:cNvSpPr/>
      </dsp:nvSpPr>
      <dsp:spPr>
        <a:xfrm>
          <a:off x="426944" y="1686668"/>
          <a:ext cx="365802" cy="3658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D5F779-5641-44A9-AE99-D14CE9D043C5}">
      <dsp:nvSpPr>
        <dsp:cNvPr id="0" name=""/>
        <dsp:cNvSpPr/>
      </dsp:nvSpPr>
      <dsp:spPr>
        <a:xfrm>
          <a:off x="1271940" y="2323271"/>
          <a:ext cx="1225556" cy="657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200" kern="1200" dirty="0">
              <a:sym typeface="Symbol" panose="05050102010706020507" pitchFamily="18" charset="2"/>
            </a:rPr>
            <a:t>Chequeo de saturación por gravimetría</a:t>
          </a:r>
          <a:endParaRPr lang="es-AR" sz="1400" kern="1200" dirty="0"/>
        </a:p>
      </dsp:txBody>
      <dsp:txXfrm>
        <a:off x="1271940" y="2323271"/>
        <a:ext cx="1225556" cy="657098"/>
      </dsp:txXfrm>
    </dsp:sp>
    <dsp:sp modelId="{C34466EE-0990-40FC-8A11-4755C5D3480B}">
      <dsp:nvSpPr>
        <dsp:cNvPr id="0" name=""/>
        <dsp:cNvSpPr/>
      </dsp:nvSpPr>
      <dsp:spPr>
        <a:xfrm>
          <a:off x="1733806" y="1686668"/>
          <a:ext cx="365802" cy="3658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B62575-80AA-4812-81A7-5D1A525CF658}">
      <dsp:nvSpPr>
        <dsp:cNvPr id="0" name=""/>
        <dsp:cNvSpPr/>
      </dsp:nvSpPr>
      <dsp:spPr>
        <a:xfrm>
          <a:off x="2497496" y="955110"/>
          <a:ext cx="1225556" cy="551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200" kern="1200" dirty="0">
              <a:sym typeface="Symbol" panose="05050102010706020507" pitchFamily="18" charset="2"/>
            </a:rPr>
            <a:t>Chequeo de saturación por RMN </a:t>
          </a:r>
          <a:r>
            <a:rPr lang="es-AR" sz="1200" kern="1200" dirty="0"/>
            <a:t> </a:t>
          </a:r>
        </a:p>
      </dsp:txBody>
      <dsp:txXfrm>
        <a:off x="2497496" y="955110"/>
        <a:ext cx="1225556" cy="551689"/>
      </dsp:txXfrm>
    </dsp:sp>
    <dsp:sp modelId="{24A9112B-46F8-48A4-9A70-AAFB92C09A3C}">
      <dsp:nvSpPr>
        <dsp:cNvPr id="0" name=""/>
        <dsp:cNvSpPr/>
      </dsp:nvSpPr>
      <dsp:spPr>
        <a:xfrm>
          <a:off x="3005649" y="1686668"/>
          <a:ext cx="365802" cy="3658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CCC875-F482-48C9-90D5-4168C75A8887}">
      <dsp:nvSpPr>
        <dsp:cNvPr id="0" name=""/>
        <dsp:cNvSpPr/>
      </dsp:nvSpPr>
      <dsp:spPr>
        <a:xfrm>
          <a:off x="3922953" y="2251720"/>
          <a:ext cx="1225556" cy="929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200" kern="1200" dirty="0"/>
            <a:t>Imbibición</a:t>
          </a:r>
          <a:r>
            <a:rPr lang="es-AR" sz="1200" kern="1200" baseline="0" dirty="0"/>
            <a:t> con agua de inyección + 1,5 gpt de surfactante </a:t>
          </a:r>
          <a:endParaRPr lang="es-AR" sz="1200" kern="1200" dirty="0"/>
        </a:p>
      </dsp:txBody>
      <dsp:txXfrm>
        <a:off x="3922953" y="2251720"/>
        <a:ext cx="1225556" cy="929782"/>
      </dsp:txXfrm>
    </dsp:sp>
    <dsp:sp modelId="{F4529748-A436-4ADA-917E-74FB9B25D234}">
      <dsp:nvSpPr>
        <dsp:cNvPr id="0" name=""/>
        <dsp:cNvSpPr/>
      </dsp:nvSpPr>
      <dsp:spPr>
        <a:xfrm>
          <a:off x="4292483" y="1683376"/>
          <a:ext cx="365802" cy="3658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9DE461-28EA-492A-82FF-A123DDF62212}">
      <dsp:nvSpPr>
        <dsp:cNvPr id="0" name=""/>
        <dsp:cNvSpPr/>
      </dsp:nvSpPr>
      <dsp:spPr>
        <a:xfrm>
          <a:off x="5148509" y="735365"/>
          <a:ext cx="1225556" cy="709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200" kern="1200" dirty="0"/>
            <a:t>Ensayo</a:t>
          </a:r>
          <a:r>
            <a:rPr lang="es-AR" sz="1200" kern="1200" baseline="0" dirty="0"/>
            <a:t> de imbibición espontanea durante 12 días </a:t>
          </a:r>
          <a:endParaRPr lang="es-AR" sz="1200" kern="1200" dirty="0"/>
        </a:p>
      </dsp:txBody>
      <dsp:txXfrm>
        <a:off x="5148509" y="735365"/>
        <a:ext cx="1225556" cy="709481"/>
      </dsp:txXfrm>
    </dsp:sp>
    <dsp:sp modelId="{38968AB1-318D-40AC-93B2-CE0DBCB3CD70}">
      <dsp:nvSpPr>
        <dsp:cNvPr id="0" name=""/>
        <dsp:cNvSpPr/>
      </dsp:nvSpPr>
      <dsp:spPr>
        <a:xfrm>
          <a:off x="5579317" y="1686668"/>
          <a:ext cx="365802" cy="3658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DFE020-4CE5-44B5-87D6-117EA576FA15}">
      <dsp:nvSpPr>
        <dsp:cNvPr id="0" name=""/>
        <dsp:cNvSpPr/>
      </dsp:nvSpPr>
      <dsp:spPr>
        <a:xfrm>
          <a:off x="6451263" y="2287953"/>
          <a:ext cx="1225556" cy="567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200" kern="1200" baseline="0" dirty="0"/>
            <a:t>Cuantificación del petróleo recuperado </a:t>
          </a:r>
          <a:endParaRPr lang="es-AR" sz="1200" kern="1200" dirty="0"/>
        </a:p>
      </dsp:txBody>
      <dsp:txXfrm>
        <a:off x="6451263" y="2287953"/>
        <a:ext cx="1225556" cy="567155"/>
      </dsp:txXfrm>
    </dsp:sp>
    <dsp:sp modelId="{54C69B02-5A67-4BAA-8401-EFB6DF4C2950}">
      <dsp:nvSpPr>
        <dsp:cNvPr id="0" name=""/>
        <dsp:cNvSpPr/>
      </dsp:nvSpPr>
      <dsp:spPr>
        <a:xfrm>
          <a:off x="6866151" y="1686668"/>
          <a:ext cx="365802" cy="3658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5FB61C-0CA6-4ED2-A2CB-050491DD63A1}">
      <dsp:nvSpPr>
        <dsp:cNvPr id="0" name=""/>
        <dsp:cNvSpPr/>
      </dsp:nvSpPr>
      <dsp:spPr>
        <a:xfrm>
          <a:off x="0" y="28163"/>
          <a:ext cx="10933648" cy="119083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829680-71B6-4FE4-A05C-0883166068D9}">
      <dsp:nvSpPr>
        <dsp:cNvPr id="0" name=""/>
        <dsp:cNvSpPr/>
      </dsp:nvSpPr>
      <dsp:spPr>
        <a:xfrm>
          <a:off x="298761" y="351977"/>
          <a:ext cx="543203" cy="5432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33F45E-A568-4312-B23C-C1E88FBDAF4D}">
      <dsp:nvSpPr>
        <dsp:cNvPr id="0" name=""/>
        <dsp:cNvSpPr/>
      </dsp:nvSpPr>
      <dsp:spPr>
        <a:xfrm>
          <a:off x="1095504" y="89944"/>
          <a:ext cx="9767371" cy="1034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442" tIns="109442" rIns="109442" bIns="109442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800" kern="1200" dirty="0"/>
            <a:t>El desarrollo de una metodología experimental robusta, junto con la integración de los resultados obtenidos a partir de ésta, permitió identificar y seleccionar el mejor surfactante con potencial aplicabilidad en un proceso de recuperación mejorada de petróleo en un yacimiento no convencional</a:t>
          </a:r>
          <a:endParaRPr lang="en-US" sz="1800" kern="1200" dirty="0"/>
        </a:p>
      </dsp:txBody>
      <dsp:txXfrm>
        <a:off x="1095504" y="89944"/>
        <a:ext cx="9767371" cy="1034096"/>
      </dsp:txXfrm>
    </dsp:sp>
    <dsp:sp modelId="{1CC339B0-7966-4AF2-8C78-CE5FEF19C770}">
      <dsp:nvSpPr>
        <dsp:cNvPr id="0" name=""/>
        <dsp:cNvSpPr/>
      </dsp:nvSpPr>
      <dsp:spPr>
        <a:xfrm>
          <a:off x="0" y="1395010"/>
          <a:ext cx="10933648" cy="98764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B1C272-E473-42BA-B6E2-E020BC947BCE}">
      <dsp:nvSpPr>
        <dsp:cNvPr id="0" name=""/>
        <dsp:cNvSpPr/>
      </dsp:nvSpPr>
      <dsp:spPr>
        <a:xfrm>
          <a:off x="298761" y="1617229"/>
          <a:ext cx="543203" cy="5432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93B1A4-6C72-48F0-9BCF-9921F0293B61}">
      <dsp:nvSpPr>
        <dsp:cNvPr id="0" name=""/>
        <dsp:cNvSpPr/>
      </dsp:nvSpPr>
      <dsp:spPr>
        <a:xfrm>
          <a:off x="1140727" y="1395010"/>
          <a:ext cx="9767371" cy="1034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442" tIns="109442" rIns="109442" bIns="109442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800" kern="1200" dirty="0"/>
            <a:t>Para un proceso EOR en un reservorio no convencional, se recomienda utilizar el surfactante “A” a una concentración de 2 gpt para asegurar, al menos, una concentración efectiva de 1,5 gpt en el reservorio.</a:t>
          </a:r>
          <a:endParaRPr lang="en-US" sz="1800" kern="1200" dirty="0"/>
        </a:p>
      </dsp:txBody>
      <dsp:txXfrm>
        <a:off x="1140727" y="1395010"/>
        <a:ext cx="9767371" cy="1034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9637C-99E0-429B-9760-4AD1388ED552}" type="datetimeFigureOut">
              <a:rPr lang="es-AR" smtClean="0"/>
              <a:t>8/11/2023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A1CF4-38F9-4EEC-839F-237554E1710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64503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FA1CF4-38F9-4EEC-839F-237554E17105}" type="slidenum">
              <a:rPr lang="es-AR" smtClean="0"/>
              <a:t>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2043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FA1CF4-38F9-4EEC-839F-237554E17105}" type="slidenum">
              <a:rPr lang="es-AR" smtClean="0"/>
              <a:t>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00577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FA1CF4-38F9-4EEC-839F-237554E17105}" type="slidenum">
              <a:rPr lang="es-AR" smtClean="0"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76525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FA1CF4-38F9-4EEC-839F-237554E17105}" type="slidenum">
              <a:rPr lang="es-AR" smtClean="0"/>
              <a:t>11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37482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FA1CF4-38F9-4EEC-839F-237554E17105}" type="slidenum">
              <a:rPr lang="es-AR" smtClean="0"/>
              <a:t>16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5604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015D3F-4A91-41EF-BCE7-533EC7884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FA4FC31-71E9-471A-B0F0-EE8B133644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F7EE3A-DA5B-4A06-AEA1-4359C51F1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E2F3-AFC7-431D-B642-86CAE6BA797B}" type="datetimeFigureOut">
              <a:rPr lang="es-AR" smtClean="0"/>
              <a:t>8/11/2023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0ED4E81-9D6E-41B0-B1AE-58688F048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287107-EAB7-45F3-8957-B2C205699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79642-3162-46A0-AD99-54F01DF2A86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8935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50D8AD-86C3-45E4-8977-8DC928123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E60503D-9E23-479F-A848-316DCFD43D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FC65A2-5F02-41F5-AF74-9A2EDE127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E2F3-AFC7-431D-B642-86CAE6BA797B}" type="datetimeFigureOut">
              <a:rPr lang="es-AR" smtClean="0"/>
              <a:t>8/11/2023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BCB894-F1F1-480F-B71B-61D1A99BB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1A26F5-7866-4FCF-9348-07FD110DC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79642-3162-46A0-AD99-54F01DF2A86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50398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AFFB1EB-F7EB-4902-9AFE-E53FF35072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8CCBF1E-CD53-4C57-B0CE-C4CB83E680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ABA827-7A0B-4E3A-BF89-A3F272DC4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E2F3-AFC7-431D-B642-86CAE6BA797B}" type="datetimeFigureOut">
              <a:rPr lang="es-AR" smtClean="0"/>
              <a:t>8/11/2023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16ADFF-13D0-4B43-83DE-1C6C33714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4EC809-AA69-4F85-9A2C-91DAEA382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79642-3162-46A0-AD99-54F01DF2A86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94539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A301CF-FB62-469F-AD74-8521ADF79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C656749-F5D3-4233-8C1B-F9CA0F146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E2F3-AFC7-431D-B642-86CAE6BA797B}" type="datetimeFigureOut">
              <a:rPr lang="es-AR" smtClean="0"/>
              <a:t>8/11/2023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3FE2D2D-3A64-4B9C-B810-BE03608B1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04D46B2-D7F5-4348-A426-B38613416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79642-3162-46A0-AD99-54F01DF2A86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53087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FC8ACF-1317-4455-B4A9-C6EE209DBD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7EB3B12-4F5F-4AB1-9523-5B0FB52C18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5EE444-97AF-430A-8B22-B386AF53F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34DD0-0C41-41FA-B8EB-F92C28AF726A}" type="datetimeFigureOut">
              <a:rPr lang="es-AR" smtClean="0"/>
              <a:t>8/11/2023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DD044C-47E2-4D62-BD6C-13589F571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DBE7B1-7FDA-4A45-93EB-9712F3631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AFDD-F98F-4EF6-A371-11C8C554322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32233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8270E5-98F7-481E-B966-9E2322F8E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64901B-36EA-47AD-896B-C2127AACA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3E168C-B6E3-4FEC-B2D8-FD5C0ECC6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34DD0-0C41-41FA-B8EB-F92C28AF726A}" type="datetimeFigureOut">
              <a:rPr lang="es-AR" smtClean="0"/>
              <a:t>8/11/2023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9D98DF-4D0B-49EC-95C5-DAC4428F1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76D8D3-EDA0-4BBF-8B87-84FE559A0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AFDD-F98F-4EF6-A371-11C8C554322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7429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498B6C-5C2A-4E63-ACDE-7771DC93B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15FDD93-0DF5-43EE-8AFC-42DD8C91E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468193-2AD6-4012-A935-C99BB3CA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34DD0-0C41-41FA-B8EB-F92C28AF726A}" type="datetimeFigureOut">
              <a:rPr lang="es-AR" smtClean="0"/>
              <a:t>8/11/2023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6150CD-2A42-4480-81F4-F03F800BC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8263B6-BA0A-488E-9D4F-56865EDD3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AFDD-F98F-4EF6-A371-11C8C554322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58976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36C622-96B9-40AA-A20F-A0308047D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CBCE77-5183-4AC0-97BE-80386809B9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B96410-75F8-44B1-AEC6-296F055E5F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1574A58-354A-41A3-940E-F90734D98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34DD0-0C41-41FA-B8EB-F92C28AF726A}" type="datetimeFigureOut">
              <a:rPr lang="es-AR" smtClean="0"/>
              <a:t>8/11/2023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27B0B5C-68B8-4CE4-9830-C394BE908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984E7D5-11CA-4011-85F7-1A343CBAF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AFDD-F98F-4EF6-A371-11C8C554322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37361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E04ADF-0C90-45D4-B10B-93A7313EB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23A872E-90E6-45E3-8DAB-C16150A4AE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1EF6F8D-7D4C-400E-84FE-E5E7BB06F0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80EB14D-E9F0-4098-9642-B018485E05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8110E42-38E6-48F4-B5B5-771B01069E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72784AD-4F8A-440B-92C5-B6CAE70E9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34DD0-0C41-41FA-B8EB-F92C28AF726A}" type="datetimeFigureOut">
              <a:rPr lang="es-AR" smtClean="0"/>
              <a:t>8/11/2023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DEB72B0-5F55-4467-8C94-30355E98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A33077D-28EA-4990-B1C4-C7CBAF0AD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AFDD-F98F-4EF6-A371-11C8C554322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603807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098B-026A-4B73-841E-050200AEC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A5E610E-2DAA-4440-8D83-F83A37AD2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34DD0-0C41-41FA-B8EB-F92C28AF726A}" type="datetimeFigureOut">
              <a:rPr lang="es-AR" smtClean="0"/>
              <a:t>8/11/2023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63D815D-EDC5-4384-ABCA-7BBFFE345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8B04B82-2EFB-470C-AA31-354E4EF85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AFDD-F98F-4EF6-A371-11C8C554322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139211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4EBD13D-FC6D-46C1-A2C6-D52B1061E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34DD0-0C41-41FA-B8EB-F92C28AF726A}" type="datetimeFigureOut">
              <a:rPr lang="es-AR" smtClean="0"/>
              <a:t>8/11/2023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2F4BEDB-940A-4D1B-928D-680FE32F5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229897D-3F6E-43AB-AC57-75B51CE63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AFDD-F98F-4EF6-A371-11C8C554322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74798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20AEFF-E32C-44C7-9AAC-498665A6F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7332DE-F69F-47A9-AE48-4EE8AE844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29E1DE-AFB0-4FF7-91F4-F3759D45D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E2F3-AFC7-431D-B642-86CAE6BA797B}" type="datetimeFigureOut">
              <a:rPr lang="es-AR" smtClean="0"/>
              <a:t>8/11/2023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1C0CC3-C7CB-4FCD-AB83-FD3C4BBD6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7188D1-30F3-4BB6-828A-4A0A58855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79642-3162-46A0-AD99-54F01DF2A86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43229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2CF363-B24C-4E97-A32D-1B717D17B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5EA6E2-AFFD-4E2D-BC38-0FB5F38FC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ABD9EF1-22D4-45A6-BCB7-B4689B35B7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50A430-0004-45BF-97B5-2B8726D94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34DD0-0C41-41FA-B8EB-F92C28AF726A}" type="datetimeFigureOut">
              <a:rPr lang="es-AR" smtClean="0"/>
              <a:t>8/11/2023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D5A8BF4-A0F0-469C-800F-4E5A1DD76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C12CC2-D506-4F5C-A633-62D630690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AFDD-F98F-4EF6-A371-11C8C554322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330552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3B3BAE-858B-46A6-9DE3-411A708E1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8E9EC04-593C-4A39-ACFA-E4B5988DEC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729D199-C05A-431F-982E-678DD335C0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7F207CA-2A36-42A8-BEF9-77F64D1E1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34DD0-0C41-41FA-B8EB-F92C28AF726A}" type="datetimeFigureOut">
              <a:rPr lang="es-AR" smtClean="0"/>
              <a:t>8/11/2023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E90504C-4825-4E37-B2B4-17F086FDD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46F08D8-7F4D-4206-B29B-77F8BA9F6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AFDD-F98F-4EF6-A371-11C8C554322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12184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FA332-2A50-453E-92D8-D40C8E423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EDA2B6E-8EB4-4597-ADEA-8BFBE0D98A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1C9577-E340-4C12-AA05-34CCA33F3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34DD0-0C41-41FA-B8EB-F92C28AF726A}" type="datetimeFigureOut">
              <a:rPr lang="es-AR" smtClean="0"/>
              <a:t>8/11/2023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5F3915-344A-41A7-8B74-AD02EBDFD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D4E644-805F-4E0B-9217-85978F0FD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AFDD-F98F-4EF6-A371-11C8C554322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190991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0D92E50-6FA4-403C-9225-1930701A57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AA1E36B-C416-4FEF-99B9-3F64460114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DDE829-2AE4-4510-B7FB-86CEC4C29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34DD0-0C41-41FA-B8EB-F92C28AF726A}" type="datetimeFigureOut">
              <a:rPr lang="es-AR" smtClean="0"/>
              <a:t>8/11/2023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8CE36A-0BF3-48A6-9A4B-70F7D5EAE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12F2F1-F458-47B9-81D8-984E1DC54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AFDD-F98F-4EF6-A371-11C8C554322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80280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848E0C-7EA9-4EA8-806C-A1031B52C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066D56D-904E-49B6-A1B3-9E9078D00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2CA735-6878-4336-AB4F-56C678CA2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E2F3-AFC7-431D-B642-86CAE6BA797B}" type="datetimeFigureOut">
              <a:rPr lang="es-AR" smtClean="0"/>
              <a:t>8/11/2023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BB74F0-C4C0-4B58-879F-65435D8B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9CA6FC-6131-4AD6-9E17-903C28F8A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79642-3162-46A0-AD99-54F01DF2A86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92693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A340D3-4208-4FCA-9B4D-DE158C179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711BC6-DF26-4405-BC13-0B88C891F8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4EB3126-32CB-460A-B0AC-5887A006CB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78DDD0D-EAE0-4097-88D2-B38EE7989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E2F3-AFC7-431D-B642-86CAE6BA797B}" type="datetimeFigureOut">
              <a:rPr lang="es-AR" smtClean="0"/>
              <a:t>8/11/2023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0D459C-FEFE-48DD-972D-FFC0EA2C9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E3ADDF0-8B1D-4E90-BAA3-E60B9F403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79642-3162-46A0-AD99-54F01DF2A86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93695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A81820-FDCF-4F33-8AEB-099E0E1CE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3B6EDA4-9E5B-4AFA-905C-658CDE7D3D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248D3C6-55E8-4432-B917-2F1CF8BC9C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390838E-7913-40CB-8BFD-BD52F1D343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E26D320-5D50-43DA-85FE-21A369EA4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B590189-C500-4D94-90AA-F5164EC7F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E2F3-AFC7-431D-B642-86CAE6BA797B}" type="datetimeFigureOut">
              <a:rPr lang="es-AR" smtClean="0"/>
              <a:t>8/11/2023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472CF4F-028A-4B41-B7A2-37D9D7F87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0ECFCFD-7D71-438C-99D0-26C5C57E1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79642-3162-46A0-AD99-54F01DF2A86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27264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C10A74-A98D-4347-AD0D-ECE7D2FBF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5D5E47-C048-4D38-A729-46A7D834F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E2F3-AFC7-431D-B642-86CAE6BA797B}" type="datetimeFigureOut">
              <a:rPr lang="es-AR" smtClean="0"/>
              <a:t>8/11/2023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B07A31C-8221-44D6-9AFD-FB95E7071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CD669EB-4B9D-43E1-85F8-7568CE68D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79642-3162-46A0-AD99-54F01DF2A86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66697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E82CCE3-B629-4304-8B2C-178546829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E2F3-AFC7-431D-B642-86CAE6BA797B}" type="datetimeFigureOut">
              <a:rPr lang="es-AR" smtClean="0"/>
              <a:t>8/11/2023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C9B3B8D-128B-440F-B331-F7259F9DE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3200B66-8D9D-4B56-B1C9-5215C7BFC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79642-3162-46A0-AD99-54F01DF2A86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93467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6B8679-3E4D-4357-8F43-42D0E27FA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590F3C-B363-4E7F-8640-0DB4D772C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EBA9AC1-22AF-4110-BA80-75DB20A390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8491ACE-6529-4A3B-8037-1D3BFAB4C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E2F3-AFC7-431D-B642-86CAE6BA797B}" type="datetimeFigureOut">
              <a:rPr lang="es-AR" smtClean="0"/>
              <a:t>8/11/2023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2EB4111-BA2D-4810-B3CA-3A289017E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2B71644-30AB-4F3B-94F7-03E963D34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79642-3162-46A0-AD99-54F01DF2A86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39462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A55B15-D2D4-4C99-AE5C-6F6CA480F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F185409-085F-4294-AD80-A0F4B5FB2C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4BED248-3389-443E-A941-DA069EB1A0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3A26E9C-8595-4EFA-A880-9DFDA7393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E2F3-AFC7-431D-B642-86CAE6BA797B}" type="datetimeFigureOut">
              <a:rPr lang="es-AR" smtClean="0"/>
              <a:t>8/11/2023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3FD1608-DB76-4360-82CA-116F222C8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E21706-7BCE-4E7D-9586-7B4826982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79642-3162-46A0-AD99-54F01DF2A86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75532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AF45735-5E59-46A6-AE19-64E88D0F1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6D548C6-8780-4E9B-B54F-B6B2A663A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4059D5-B5B0-40A1-8413-13C534F322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9E2F3-AFC7-431D-B642-86CAE6BA797B}" type="datetimeFigureOut">
              <a:rPr lang="es-AR" smtClean="0"/>
              <a:t>8/11/2023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8C0F11-BE05-4A57-9883-01034D99EA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15ECCA-A57E-42E5-B7E9-3C9CDC1A88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79642-3162-46A0-AD99-54F01DF2A869}" type="slidenum">
              <a:rPr lang="es-AR" smtClean="0"/>
              <a:t>‹Nº›</a:t>
            </a:fld>
            <a:endParaRPr lang="es-AR"/>
          </a:p>
        </p:txBody>
      </p:sp>
      <p:sp>
        <p:nvSpPr>
          <p:cNvPr id="7" name="MSIPCMContentMarking" descr="{&quot;HashCode&quot;:-1625658971,&quot;Placement&quot;:&quot;Header&quot;,&quot;Top&quot;:0.0,&quot;Left&quot;:849.0028,&quot;SlideWidth&quot;:960,&quot;SlideHeight&quot;:540}">
            <a:extLst>
              <a:ext uri="{FF2B5EF4-FFF2-40B4-BE49-F238E27FC236}">
                <a16:creationId xmlns:a16="http://schemas.microsoft.com/office/drawing/2014/main" id="{B1818D09-F3CD-4761-8741-6C9E93E1A4FC}"/>
              </a:ext>
            </a:extLst>
          </p:cNvPr>
          <p:cNvSpPr txBox="1"/>
          <p:nvPr userDrawn="1"/>
        </p:nvSpPr>
        <p:spPr>
          <a:xfrm>
            <a:off x="10782336" y="0"/>
            <a:ext cx="1409664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s-AR" sz="1000">
                <a:solidFill>
                  <a:srgbClr val="000000"/>
                </a:solidFill>
                <a:latin typeface="Calibri" panose="020F0502020204030204" pitchFamily="34" charset="0"/>
              </a:rPr>
              <a:t>Documento: Personal</a:t>
            </a:r>
          </a:p>
        </p:txBody>
      </p:sp>
    </p:spTree>
    <p:extLst>
      <p:ext uri="{BB962C8B-B14F-4D97-AF65-F5344CB8AC3E}">
        <p14:creationId xmlns:p14="http://schemas.microsoft.com/office/powerpoint/2010/main" val="869995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DF99FCD-4377-4C20-B0DB-B9658A6FB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A633A16-F85A-4FBF-A8D0-35A122466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B3783E-E865-4C4D-939A-B35A9A1432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34DD0-0C41-41FA-B8EB-F92C28AF726A}" type="datetimeFigureOut">
              <a:rPr lang="es-AR" smtClean="0"/>
              <a:t>8/11/2023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F14D96-DAA2-4C43-B5B6-B1D17A6AA0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7CAA28-4820-41A2-9427-34CA5B1FF4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4AFDD-F98F-4EF6-A371-11C8C5543225}" type="slidenum">
              <a:rPr lang="es-AR" smtClean="0"/>
              <a:t>‹Nº›</a:t>
            </a:fld>
            <a:endParaRPr lang="es-AR"/>
          </a:p>
        </p:txBody>
      </p:sp>
      <p:sp>
        <p:nvSpPr>
          <p:cNvPr id="7" name="MSIPCMContentMarking" descr="{&quot;HashCode&quot;:-1625658971,&quot;Placement&quot;:&quot;Header&quot;,&quot;Top&quot;:0.0,&quot;Left&quot;:849.0028,&quot;SlideWidth&quot;:960,&quot;SlideHeight&quot;:540}">
            <a:extLst>
              <a:ext uri="{FF2B5EF4-FFF2-40B4-BE49-F238E27FC236}">
                <a16:creationId xmlns:a16="http://schemas.microsoft.com/office/drawing/2014/main" id="{A3559CC1-E70E-4A03-93DE-B83890FEA082}"/>
              </a:ext>
            </a:extLst>
          </p:cNvPr>
          <p:cNvSpPr txBox="1"/>
          <p:nvPr userDrawn="1"/>
        </p:nvSpPr>
        <p:spPr>
          <a:xfrm>
            <a:off x="10782336" y="0"/>
            <a:ext cx="1409664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s-AR" sz="1000">
                <a:solidFill>
                  <a:srgbClr val="000000"/>
                </a:solidFill>
                <a:latin typeface="Calibri" panose="020F0502020204030204" pitchFamily="34" charset="0"/>
              </a:rPr>
              <a:t>Documento: Personal</a:t>
            </a:r>
          </a:p>
        </p:txBody>
      </p:sp>
    </p:spTree>
    <p:extLst>
      <p:ext uri="{BB962C8B-B14F-4D97-AF65-F5344CB8AC3E}">
        <p14:creationId xmlns:p14="http://schemas.microsoft.com/office/powerpoint/2010/main" val="2114425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3.png"/><Relationship Id="rId7" Type="http://schemas.openxmlformats.org/officeDocument/2006/relationships/chart" Target="../charts/chart4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image" Target="../media/image30.emf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8.png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4.wmf"/><Relationship Id="rId11" Type="http://schemas.openxmlformats.org/officeDocument/2006/relationships/image" Target="../media/image7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6.wmf"/><Relationship Id="rId4" Type="http://schemas.openxmlformats.org/officeDocument/2006/relationships/image" Target="../media/image1.png"/><Relationship Id="rId9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.pn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hyperlink" Target="http://www.publicdomainpictures.net/view-image.php?image=133112&amp;picture=&amp;jazyk=DE" TargetMode="External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6.jpe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7.jpeg"/><Relationship Id="rId4" Type="http://schemas.openxmlformats.org/officeDocument/2006/relationships/hyperlink" Target="http://www.publicdomainpictures.net/view-image.php?image=133112&amp;picture=&amp;jazyk=D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473612"/>
            <a:ext cx="10515600" cy="1910776"/>
          </a:xfrm>
        </p:spPr>
        <p:txBody>
          <a:bodyPr>
            <a:noAutofit/>
          </a:bodyPr>
          <a:lstStyle/>
          <a:p>
            <a:pPr algn="ctr"/>
            <a:r>
              <a:rPr lang="es-AR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METODOLOGIA DE SELECCIÓN DE SISTEMAS SURFACTANTES PARA PROCESOS DE RECUPERACIÓN MEJORADA DE PETRÓLEO EN RESERVORIOS NO CONVENCIONALES TIPO SHALE</a:t>
            </a:r>
            <a:endParaRPr lang="es-AR" sz="3200" b="1" dirty="0"/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0" y="6088527"/>
            <a:ext cx="6775554" cy="7492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1800" u="sng" dirty="0"/>
              <a:t>Alvaro Campomenosi</a:t>
            </a:r>
            <a:r>
              <a:rPr lang="es-AR" sz="1800" dirty="0"/>
              <a:t>, Diana Masiero, Catalina Ruzzante</a:t>
            </a:r>
          </a:p>
          <a:p>
            <a:pPr marL="0" indent="0">
              <a:buNone/>
            </a:pPr>
            <a:r>
              <a:rPr lang="es-AR" sz="1800" b="1" dirty="0"/>
              <a:t>YPF Tecnología (Y-TEC) </a:t>
            </a:r>
          </a:p>
          <a:p>
            <a:pPr marL="0" indent="0">
              <a:buNone/>
            </a:pPr>
            <a:endParaRPr lang="es-AR" sz="1800" b="1" i="1" dirty="0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A638FD49-95A1-4664-8ED0-9B00D3D889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2" y="169830"/>
            <a:ext cx="11379200" cy="59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60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 CuadroTexto">
            <a:extLst>
              <a:ext uri="{FF2B5EF4-FFF2-40B4-BE49-F238E27FC236}">
                <a16:creationId xmlns:a16="http://schemas.microsoft.com/office/drawing/2014/main" id="{D78D036B-52D7-44DE-914E-11E06E64DCD1}"/>
              </a:ext>
            </a:extLst>
          </p:cNvPr>
          <p:cNvSpPr txBox="1"/>
          <p:nvPr/>
        </p:nvSpPr>
        <p:spPr>
          <a:xfrm>
            <a:off x="1" y="1272429"/>
            <a:ext cx="12192000" cy="400110"/>
          </a:xfrm>
          <a:prstGeom prst="rect">
            <a:avLst/>
          </a:prstGeom>
          <a:gradFill>
            <a:gsLst>
              <a:gs pos="50000">
                <a:srgbClr val="80215C"/>
              </a:gs>
              <a:gs pos="100000">
                <a:srgbClr val="0451E4"/>
              </a:gs>
            </a:gsLst>
            <a:lin ang="21594000" scaled="0"/>
          </a:gradFill>
        </p:spPr>
        <p:txBody>
          <a:bodyPr wrap="square" lIns="360000" rtlCol="0">
            <a:spAutoFit/>
          </a:bodyPr>
          <a:lstStyle>
            <a:defPPr>
              <a:defRPr lang="es-AR"/>
            </a:defPPr>
            <a:lvl1pPr>
              <a:defRPr sz="2000" b="1" spc="10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s-AR" dirty="0"/>
              <a:t>EVALUACIÓN DE SURFACTANTES </a:t>
            </a:r>
            <a:endParaRPr lang="es-ES" dirty="0"/>
          </a:p>
        </p:txBody>
      </p:sp>
      <p:sp>
        <p:nvSpPr>
          <p:cNvPr id="8" name="5 CuadroTexto">
            <a:extLst>
              <a:ext uri="{FF2B5EF4-FFF2-40B4-BE49-F238E27FC236}">
                <a16:creationId xmlns:a16="http://schemas.microsoft.com/office/drawing/2014/main" id="{C3047EE6-9ACB-4824-93FB-41836A3A3808}"/>
              </a:ext>
            </a:extLst>
          </p:cNvPr>
          <p:cNvSpPr txBox="1"/>
          <p:nvPr/>
        </p:nvSpPr>
        <p:spPr>
          <a:xfrm>
            <a:off x="269170" y="1789827"/>
            <a:ext cx="7016049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s-AR"/>
            </a:defPPr>
            <a:lvl1pPr>
              <a:defRPr b="1">
                <a:solidFill>
                  <a:srgbClr val="80215C"/>
                </a:solidFill>
              </a:defRPr>
            </a:lvl1pPr>
          </a:lstStyle>
          <a:p>
            <a:r>
              <a:rPr lang="es-AR" dirty="0"/>
              <a:t>TENSION INTERFACIAL (IFT): MIX OIL/AGUA INYECC + SURFACTANTE  </a:t>
            </a:r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4A060C1E-3FFA-498D-90C1-BE6F787676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726366"/>
              </p:ext>
            </p:extLst>
          </p:nvPr>
        </p:nvGraphicFramePr>
        <p:xfrm>
          <a:off x="6258880" y="4352719"/>
          <a:ext cx="5184525" cy="158424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873547">
                  <a:extLst>
                    <a:ext uri="{9D8B030D-6E8A-4147-A177-3AD203B41FA5}">
                      <a16:colId xmlns:a16="http://schemas.microsoft.com/office/drawing/2014/main" val="789651453"/>
                    </a:ext>
                  </a:extLst>
                </a:gridCol>
                <a:gridCol w="1655489">
                  <a:extLst>
                    <a:ext uri="{9D8B030D-6E8A-4147-A177-3AD203B41FA5}">
                      <a16:colId xmlns:a16="http://schemas.microsoft.com/office/drawing/2014/main" val="2428928325"/>
                    </a:ext>
                  </a:extLst>
                </a:gridCol>
                <a:gridCol w="1655489">
                  <a:extLst>
                    <a:ext uri="{9D8B030D-6E8A-4147-A177-3AD203B41FA5}">
                      <a16:colId xmlns:a16="http://schemas.microsoft.com/office/drawing/2014/main" val="2147460522"/>
                    </a:ext>
                  </a:extLst>
                </a:gridCol>
              </a:tblGrid>
              <a:tr h="612502">
                <a:tc>
                  <a:txBody>
                    <a:bodyPr/>
                    <a:lstStyle/>
                    <a:p>
                      <a:pPr algn="ctr"/>
                      <a:r>
                        <a:rPr lang="es-AR" sz="1400" dirty="0">
                          <a:solidFill>
                            <a:schemeClr val="bg1"/>
                          </a:solidFill>
                        </a:rPr>
                        <a:t>Producto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dirty="0"/>
                        <a:t>IFT mínima </a:t>
                      </a:r>
                    </a:p>
                    <a:p>
                      <a:pPr algn="ctr"/>
                      <a:r>
                        <a:rPr lang="es-AR" sz="1400" dirty="0"/>
                        <a:t>[mN/m]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dirty="0"/>
                        <a:t>Concentración  [gpt] a mínima IFT  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264443"/>
                  </a:ext>
                </a:extLst>
              </a:tr>
              <a:tr h="323914">
                <a:tc>
                  <a:txBody>
                    <a:bodyPr/>
                    <a:lstStyle/>
                    <a:p>
                      <a:pPr algn="ctr"/>
                      <a:r>
                        <a:rPr lang="es-AR" sz="1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dirty="0"/>
                        <a:t>2.85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dirty="0"/>
                        <a:t>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8452375"/>
                  </a:ext>
                </a:extLst>
              </a:tr>
              <a:tr h="323914">
                <a:tc>
                  <a:txBody>
                    <a:bodyPr/>
                    <a:lstStyle/>
                    <a:p>
                      <a:pPr algn="ctr"/>
                      <a:r>
                        <a:rPr lang="es-AR" sz="14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dirty="0"/>
                        <a:t>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517848"/>
                  </a:ext>
                </a:extLst>
              </a:tr>
              <a:tr h="323914">
                <a:tc>
                  <a:txBody>
                    <a:bodyPr/>
                    <a:lstStyle/>
                    <a:p>
                      <a:pPr algn="ctr"/>
                      <a:r>
                        <a:rPr lang="es-AR" sz="14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386603"/>
                  </a:ext>
                </a:extLst>
              </a:tr>
            </a:tbl>
          </a:graphicData>
        </a:graphic>
      </p:graphicFrame>
      <p:graphicFrame>
        <p:nvGraphicFramePr>
          <p:cNvPr id="26" name="Gráfico 25">
            <a:extLst>
              <a:ext uri="{FF2B5EF4-FFF2-40B4-BE49-F238E27FC236}">
                <a16:creationId xmlns:a16="http://schemas.microsoft.com/office/drawing/2014/main" id="{B440164A-F1FA-42A7-BA4F-A1D3081C54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3817224"/>
              </p:ext>
            </p:extLst>
          </p:nvPr>
        </p:nvGraphicFramePr>
        <p:xfrm>
          <a:off x="269171" y="2694113"/>
          <a:ext cx="5826829" cy="4076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2" name="CuadroTexto 31">
            <a:extLst>
              <a:ext uri="{FF2B5EF4-FFF2-40B4-BE49-F238E27FC236}">
                <a16:creationId xmlns:a16="http://schemas.microsoft.com/office/drawing/2014/main" id="{E6DCFC23-F3D6-4A29-8695-8FC5997F49E3}"/>
              </a:ext>
            </a:extLst>
          </p:cNvPr>
          <p:cNvSpPr txBox="1"/>
          <p:nvPr/>
        </p:nvSpPr>
        <p:spPr>
          <a:xfrm>
            <a:off x="269170" y="2233192"/>
            <a:ext cx="302866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/>
            <a:r>
              <a:rPr lang="es-AR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IFT </a:t>
            </a:r>
            <a:r>
              <a:rPr lang="es-AR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​Mix </a:t>
            </a:r>
            <a:r>
              <a:rPr lang="es-AR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O</a:t>
            </a:r>
            <a:r>
              <a:rPr lang="es-AR" sz="1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il/</a:t>
            </a:r>
            <a:r>
              <a:rPr lang="es-AR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agua inyecc: </a:t>
            </a:r>
            <a:r>
              <a:rPr lang="es-AR" sz="1600" i="0" u="none" strike="noStrike" dirty="0">
                <a:effectLst/>
                <a:latin typeface="Calibri" panose="020F0502020204030204" pitchFamily="34" charset="0"/>
              </a:rPr>
              <a:t>25 mN/m </a:t>
            </a:r>
            <a:endParaRPr lang="en-US" sz="1600" i="0" dirty="0">
              <a:effectLst/>
              <a:latin typeface="Segoe UI" panose="020B0502040204020203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A9EE7500-8668-4EFA-AA6D-7A4E541C5223}"/>
              </a:ext>
            </a:extLst>
          </p:cNvPr>
          <p:cNvGrpSpPr/>
          <p:nvPr/>
        </p:nvGrpSpPr>
        <p:grpSpPr>
          <a:xfrm>
            <a:off x="6258880" y="2645780"/>
            <a:ext cx="5184525" cy="1444474"/>
            <a:chOff x="6522344" y="4732408"/>
            <a:chExt cx="5184525" cy="1444474"/>
          </a:xfrm>
        </p:grpSpPr>
        <p:grpSp>
          <p:nvGrpSpPr>
            <p:cNvPr id="34" name="Grupo 33">
              <a:extLst>
                <a:ext uri="{FF2B5EF4-FFF2-40B4-BE49-F238E27FC236}">
                  <a16:creationId xmlns:a16="http://schemas.microsoft.com/office/drawing/2014/main" id="{F52DED03-0685-4F8E-9AA4-FDBD3FEAF140}"/>
                </a:ext>
              </a:extLst>
            </p:cNvPr>
            <p:cNvGrpSpPr/>
            <p:nvPr/>
          </p:nvGrpSpPr>
          <p:grpSpPr>
            <a:xfrm>
              <a:off x="6522344" y="4732408"/>
              <a:ext cx="5184525" cy="1444474"/>
              <a:chOff x="6522344" y="4732408"/>
              <a:chExt cx="5184525" cy="1444474"/>
            </a:xfrm>
          </p:grpSpPr>
          <p:grpSp>
            <p:nvGrpSpPr>
              <p:cNvPr id="30" name="Grupo 29">
                <a:extLst>
                  <a:ext uri="{FF2B5EF4-FFF2-40B4-BE49-F238E27FC236}">
                    <a16:creationId xmlns:a16="http://schemas.microsoft.com/office/drawing/2014/main" id="{A818250F-AEA4-4C90-AE42-B2AB7BD1D50C}"/>
                  </a:ext>
                </a:extLst>
              </p:cNvPr>
              <p:cNvGrpSpPr/>
              <p:nvPr/>
            </p:nvGrpSpPr>
            <p:grpSpPr>
              <a:xfrm>
                <a:off x="6561161" y="4813754"/>
                <a:ext cx="5145708" cy="1363128"/>
                <a:chOff x="6273511" y="2735937"/>
                <a:chExt cx="5145708" cy="1363128"/>
              </a:xfrm>
            </p:grpSpPr>
            <p:pic>
              <p:nvPicPr>
                <p:cNvPr id="3" name="Imagen 2" descr="Imagen que contiene hombre, luz&#10;&#10;Descripción generada automáticamente">
                  <a:extLst>
                    <a:ext uri="{FF2B5EF4-FFF2-40B4-BE49-F238E27FC236}">
                      <a16:creationId xmlns:a16="http://schemas.microsoft.com/office/drawing/2014/main" id="{FB2365A2-5474-4D57-B2D3-32529107911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73511" y="2736959"/>
                  <a:ext cx="1608445" cy="1362106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</a:ln>
              </p:spPr>
            </p:pic>
            <p:pic>
              <p:nvPicPr>
                <p:cNvPr id="6" name="Imagen 5" descr="Imagen que contiene viendo, luz, frente, hombre&#10;&#10;Descripción generada automáticamente">
                  <a:extLst>
                    <a:ext uri="{FF2B5EF4-FFF2-40B4-BE49-F238E27FC236}">
                      <a16:creationId xmlns:a16="http://schemas.microsoft.com/office/drawing/2014/main" id="{2DE27C8D-7CEE-4168-8669-62C3221F7BB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16096" y="2735937"/>
                  <a:ext cx="1565073" cy="1363128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</a:ln>
              </p:spPr>
            </p:pic>
            <p:pic>
              <p:nvPicPr>
                <p:cNvPr id="28" name="Imagen 27" descr="Imagen de la pantalla de un celular con texto e imagen blanco y negro&#10;&#10;Descripción generada automáticamente con confianza baja">
                  <a:extLst>
                    <a:ext uri="{FF2B5EF4-FFF2-40B4-BE49-F238E27FC236}">
                      <a16:creationId xmlns:a16="http://schemas.microsoft.com/office/drawing/2014/main" id="{8FBB0887-BC56-4FB8-A0D8-4CD1283F82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15309" y="2735937"/>
                  <a:ext cx="1703910" cy="1363128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</a:ln>
              </p:spPr>
            </p:pic>
          </p:grpSp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6C464173-5141-4E05-B9C7-FB9C4669A675}"/>
                  </a:ext>
                </a:extLst>
              </p:cNvPr>
              <p:cNvSpPr txBox="1"/>
              <p:nvPr/>
            </p:nvSpPr>
            <p:spPr>
              <a:xfrm>
                <a:off x="6522344" y="4732408"/>
                <a:ext cx="5127876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sz="1200" b="1" dirty="0">
                    <a:solidFill>
                      <a:srgbClr val="FF0000"/>
                    </a:solidFill>
                  </a:rPr>
                  <a:t>Surfactante A   </a:t>
                </a:r>
                <a:r>
                  <a:rPr lang="es-AR" sz="1000" b="1" dirty="0">
                    <a:solidFill>
                      <a:srgbClr val="FF0000"/>
                    </a:solidFill>
                  </a:rPr>
                  <a:t>                           </a:t>
                </a:r>
                <a:r>
                  <a:rPr lang="es-AR" sz="1200" b="1" dirty="0">
                    <a:solidFill>
                      <a:srgbClr val="FF0000"/>
                    </a:solidFill>
                  </a:rPr>
                  <a:t>Surfactante C                        Surfactante E</a:t>
                </a:r>
              </a:p>
              <a:p>
                <a:endParaRPr lang="es-AR" sz="1200" b="1" dirty="0"/>
              </a:p>
              <a:p>
                <a:endParaRPr lang="es-AR" sz="1200" b="1" dirty="0"/>
              </a:p>
              <a:p>
                <a:endParaRPr lang="es-AR" sz="1200" b="1" dirty="0"/>
              </a:p>
              <a:p>
                <a:endParaRPr lang="es-AR" sz="1200" b="1" dirty="0"/>
              </a:p>
              <a:p>
                <a:r>
                  <a:rPr lang="es-AR" sz="1200" b="1" dirty="0">
                    <a:solidFill>
                      <a:srgbClr val="FF0000"/>
                    </a:solidFill>
                  </a:rPr>
                  <a:t>IFT                                             IFT                                           IFT</a:t>
                </a:r>
              </a:p>
              <a:p>
                <a:r>
                  <a:rPr lang="es-AR" sz="1000" b="1" dirty="0">
                    <a:solidFill>
                      <a:srgbClr val="FF0000"/>
                    </a:solidFill>
                  </a:rPr>
                  <a:t>2,85 mN/m                                        7,5 mN/m                                         1 mN/m</a:t>
                </a:r>
              </a:p>
            </p:txBody>
          </p:sp>
        </p:grpSp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99056977-6A1E-4359-AE2F-D42521370DEF}"/>
                </a:ext>
              </a:extLst>
            </p:cNvPr>
            <p:cNvSpPr txBox="1"/>
            <p:nvPr/>
          </p:nvSpPr>
          <p:spPr>
            <a:xfrm>
              <a:off x="6986002" y="5283977"/>
              <a:ext cx="42572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400" dirty="0">
                  <a:solidFill>
                    <a:schemeClr val="bg1"/>
                  </a:solidFill>
                </a:rPr>
                <a:t>Mix Oil                              Mix Oil                                Mix Oil</a:t>
              </a:r>
              <a:endParaRPr lang="es-AR" sz="1400" dirty="0"/>
            </a:p>
          </p:txBody>
        </p:sp>
      </p:grpSp>
      <p:sp>
        <p:nvSpPr>
          <p:cNvPr id="31" name="CuadroTexto 30">
            <a:extLst>
              <a:ext uri="{FF2B5EF4-FFF2-40B4-BE49-F238E27FC236}">
                <a16:creationId xmlns:a16="http://schemas.microsoft.com/office/drawing/2014/main" id="{C2658BB9-B052-4703-82C5-DEC3A7F487F7}"/>
              </a:ext>
            </a:extLst>
          </p:cNvPr>
          <p:cNvSpPr txBox="1"/>
          <p:nvPr/>
        </p:nvSpPr>
        <p:spPr>
          <a:xfrm>
            <a:off x="6258880" y="6199428"/>
            <a:ext cx="5127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400" b="1" i="1" dirty="0"/>
              <a:t>El surfactante E es el más efectico y eficiente    </a:t>
            </a: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2AF91D62-8FCF-4F43-85C9-5848F2F266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2" y="169830"/>
            <a:ext cx="11379200" cy="59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602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 CuadroTexto">
            <a:extLst>
              <a:ext uri="{FF2B5EF4-FFF2-40B4-BE49-F238E27FC236}">
                <a16:creationId xmlns:a16="http://schemas.microsoft.com/office/drawing/2014/main" id="{D78D036B-52D7-44DE-914E-11E06E64DCD1}"/>
              </a:ext>
            </a:extLst>
          </p:cNvPr>
          <p:cNvSpPr txBox="1"/>
          <p:nvPr/>
        </p:nvSpPr>
        <p:spPr>
          <a:xfrm>
            <a:off x="1" y="1272429"/>
            <a:ext cx="12192000" cy="400110"/>
          </a:xfrm>
          <a:prstGeom prst="rect">
            <a:avLst/>
          </a:prstGeom>
          <a:gradFill>
            <a:gsLst>
              <a:gs pos="50000">
                <a:srgbClr val="80215C"/>
              </a:gs>
              <a:gs pos="100000">
                <a:srgbClr val="0451E4"/>
              </a:gs>
            </a:gsLst>
            <a:lin ang="21594000" scaled="0"/>
          </a:gradFill>
        </p:spPr>
        <p:txBody>
          <a:bodyPr wrap="square" lIns="360000" rtlCol="0">
            <a:spAutoFit/>
          </a:bodyPr>
          <a:lstStyle>
            <a:defPPr>
              <a:defRPr lang="es-AR"/>
            </a:defPPr>
            <a:lvl1pPr>
              <a:defRPr sz="2000" b="1" spc="10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s-ES" dirty="0"/>
              <a:t>EVALUACIÓN DE SURFACTANTES </a:t>
            </a:r>
          </a:p>
        </p:txBody>
      </p:sp>
      <p:sp>
        <p:nvSpPr>
          <p:cNvPr id="8" name="5 CuadroTexto">
            <a:extLst>
              <a:ext uri="{FF2B5EF4-FFF2-40B4-BE49-F238E27FC236}">
                <a16:creationId xmlns:a16="http://schemas.microsoft.com/office/drawing/2014/main" id="{A3980D00-3D9A-4AF2-8C09-C36B785CC095}"/>
              </a:ext>
            </a:extLst>
          </p:cNvPr>
          <p:cNvSpPr txBox="1"/>
          <p:nvPr/>
        </p:nvSpPr>
        <p:spPr>
          <a:xfrm>
            <a:off x="233211" y="1817926"/>
            <a:ext cx="486344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s-AR"/>
            </a:defPPr>
            <a:lvl1pPr>
              <a:defRPr b="1">
                <a:solidFill>
                  <a:srgbClr val="80215C"/>
                </a:solidFill>
              </a:defRPr>
            </a:lvl1pPr>
          </a:lstStyle>
          <a:p>
            <a:r>
              <a:rPr lang="es-AR" dirty="0"/>
              <a:t>MOJABILIDAD: ANGULO DE CONTACTO BIFASICO 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212702EE-19BD-47C5-9FE5-68A4EBE2D5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399664"/>
              </p:ext>
            </p:extLst>
          </p:nvPr>
        </p:nvGraphicFramePr>
        <p:xfrm>
          <a:off x="233212" y="2332646"/>
          <a:ext cx="6359040" cy="223690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856904">
                  <a:extLst>
                    <a:ext uri="{9D8B030D-6E8A-4147-A177-3AD203B41FA5}">
                      <a16:colId xmlns:a16="http://schemas.microsoft.com/office/drawing/2014/main" val="789651453"/>
                    </a:ext>
                  </a:extLst>
                </a:gridCol>
                <a:gridCol w="512154">
                  <a:extLst>
                    <a:ext uri="{9D8B030D-6E8A-4147-A177-3AD203B41FA5}">
                      <a16:colId xmlns:a16="http://schemas.microsoft.com/office/drawing/2014/main" val="2177969900"/>
                    </a:ext>
                  </a:extLst>
                </a:gridCol>
                <a:gridCol w="782712">
                  <a:extLst>
                    <a:ext uri="{9D8B030D-6E8A-4147-A177-3AD203B41FA5}">
                      <a16:colId xmlns:a16="http://schemas.microsoft.com/office/drawing/2014/main" val="3757819584"/>
                    </a:ext>
                  </a:extLst>
                </a:gridCol>
                <a:gridCol w="580651">
                  <a:extLst>
                    <a:ext uri="{9D8B030D-6E8A-4147-A177-3AD203B41FA5}">
                      <a16:colId xmlns:a16="http://schemas.microsoft.com/office/drawing/2014/main" val="491315059"/>
                    </a:ext>
                  </a:extLst>
                </a:gridCol>
                <a:gridCol w="792620">
                  <a:extLst>
                    <a:ext uri="{9D8B030D-6E8A-4147-A177-3AD203B41FA5}">
                      <a16:colId xmlns:a16="http://schemas.microsoft.com/office/drawing/2014/main" val="3034561774"/>
                    </a:ext>
                  </a:extLst>
                </a:gridCol>
                <a:gridCol w="1024325">
                  <a:extLst>
                    <a:ext uri="{9D8B030D-6E8A-4147-A177-3AD203B41FA5}">
                      <a16:colId xmlns:a16="http://schemas.microsoft.com/office/drawing/2014/main" val="3217783351"/>
                    </a:ext>
                  </a:extLst>
                </a:gridCol>
                <a:gridCol w="1080340">
                  <a:extLst>
                    <a:ext uri="{9D8B030D-6E8A-4147-A177-3AD203B41FA5}">
                      <a16:colId xmlns:a16="http://schemas.microsoft.com/office/drawing/2014/main" val="1754759029"/>
                    </a:ext>
                  </a:extLst>
                </a:gridCol>
                <a:gridCol w="729334">
                  <a:extLst>
                    <a:ext uri="{9D8B030D-6E8A-4147-A177-3AD203B41FA5}">
                      <a16:colId xmlns:a16="http://schemas.microsoft.com/office/drawing/2014/main" val="1730004116"/>
                    </a:ext>
                  </a:extLst>
                </a:gridCol>
              </a:tblGrid>
              <a:tr h="265291">
                <a:tc rowSpan="2">
                  <a:txBody>
                    <a:bodyPr/>
                    <a:lstStyle/>
                    <a:p>
                      <a:pPr algn="ctr"/>
                      <a:r>
                        <a:rPr lang="es-AR" sz="1200" dirty="0"/>
                        <a:t>Muestra 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AR" sz="1200" dirty="0"/>
                        <a:t>CA</a:t>
                      </a:r>
                    </a:p>
                    <a:p>
                      <a:pPr algn="ctr"/>
                      <a:r>
                        <a:rPr lang="es-AR" sz="1200" dirty="0"/>
                        <a:t>Mix Oil 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AR" sz="1200" dirty="0"/>
                        <a:t>CA </a:t>
                      </a:r>
                    </a:p>
                    <a:p>
                      <a:pPr algn="ctr"/>
                      <a:r>
                        <a:rPr lang="es-AR" sz="1200" dirty="0"/>
                        <a:t>Agua inyección </a:t>
                      </a: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AR" sz="1200" dirty="0"/>
                        <a:t>Mineralogía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AR" sz="16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A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AR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3264443"/>
                  </a:ext>
                </a:extLst>
              </a:tr>
              <a:tr h="450994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200" b="1" dirty="0">
                          <a:solidFill>
                            <a:schemeClr val="bg1"/>
                          </a:solidFill>
                        </a:rPr>
                        <a:t>Arcilla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200" b="1" dirty="0">
                          <a:solidFill>
                            <a:schemeClr val="bg1"/>
                          </a:solidFill>
                        </a:rPr>
                        <a:t>Cuarzo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200" b="1" dirty="0">
                          <a:solidFill>
                            <a:schemeClr val="bg1"/>
                          </a:solidFill>
                        </a:rPr>
                        <a:t>Feldespato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200" b="1" dirty="0">
                          <a:solidFill>
                            <a:schemeClr val="bg1"/>
                          </a:solidFill>
                        </a:rPr>
                        <a:t>Carbonato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200" b="1" dirty="0">
                          <a:solidFill>
                            <a:schemeClr val="bg1"/>
                          </a:solidFill>
                        </a:rPr>
                        <a:t>TOC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087650"/>
                  </a:ext>
                </a:extLst>
              </a:tr>
              <a:tr h="265291">
                <a:tc>
                  <a:txBody>
                    <a:bodyPr/>
                    <a:lstStyle/>
                    <a:p>
                      <a:pPr algn="ctr"/>
                      <a:r>
                        <a:rPr lang="es-AR" sz="1400" dirty="0"/>
                        <a:t>6-8-6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/>
                        <a:t>17°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/>
                        <a:t>59°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/>
                        <a:t>19%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/>
                        <a:t>25%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dirty="0"/>
                        <a:t>18%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/>
                        <a:t>37%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/>
                        <a:t>2.8%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8452375"/>
                  </a:ext>
                </a:extLst>
              </a:tr>
              <a:tr h="293239">
                <a:tc>
                  <a:txBody>
                    <a:bodyPr/>
                    <a:lstStyle/>
                    <a:p>
                      <a:pPr algn="ctr"/>
                      <a:r>
                        <a:rPr lang="es-AR" sz="1400" dirty="0"/>
                        <a:t>6-11-8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dirty="0"/>
                        <a:t>20°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/>
                        <a:t>70°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/>
                        <a:t>25%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/>
                        <a:t>27%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/>
                        <a:t>27%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/>
                        <a:t>18%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/>
                        <a:t>5.6%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6923457"/>
                  </a:ext>
                </a:extLst>
              </a:tr>
              <a:tr h="450994">
                <a:tc>
                  <a:txBody>
                    <a:bodyPr/>
                    <a:lstStyle/>
                    <a:p>
                      <a:pPr algn="ctr"/>
                      <a:r>
                        <a:rPr lang="es-AR" sz="1400" dirty="0"/>
                        <a:t>6-15-11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/>
                        <a:t>13°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dirty="0"/>
                        <a:t>72°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dirty="0"/>
                        <a:t>26%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/>
                        <a:t>19%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/>
                        <a:t>22%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dirty="0"/>
                        <a:t>31%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dirty="0"/>
                        <a:t>4.9%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4517848"/>
                  </a:ext>
                </a:extLst>
              </a:tr>
              <a:tr h="450994">
                <a:tc>
                  <a:txBody>
                    <a:bodyPr/>
                    <a:lstStyle/>
                    <a:p>
                      <a:pPr algn="ctr"/>
                      <a:r>
                        <a:rPr lang="es-AR" sz="1400" dirty="0"/>
                        <a:t>6-17-22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14°</a:t>
                      </a:r>
                      <a:endParaRPr lang="es-A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67°</a:t>
                      </a:r>
                      <a:endParaRPr lang="es-A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/>
                        <a:t>12%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/>
                        <a:t>23%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dirty="0"/>
                        <a:t>20%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dirty="0"/>
                        <a:t>43%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dirty="0"/>
                        <a:t>4.8%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2307668"/>
                  </a:ext>
                </a:extLst>
              </a:tr>
            </a:tbl>
          </a:graphicData>
        </a:graphic>
      </p:graphicFrame>
      <p:grpSp>
        <p:nvGrpSpPr>
          <p:cNvPr id="2" name="Grupo 1">
            <a:extLst>
              <a:ext uri="{FF2B5EF4-FFF2-40B4-BE49-F238E27FC236}">
                <a16:creationId xmlns:a16="http://schemas.microsoft.com/office/drawing/2014/main" id="{6040DAA1-6060-4A28-899D-CA8108F3262D}"/>
              </a:ext>
            </a:extLst>
          </p:cNvPr>
          <p:cNvGrpSpPr/>
          <p:nvPr/>
        </p:nvGrpSpPr>
        <p:grpSpPr>
          <a:xfrm>
            <a:off x="233210" y="4826669"/>
            <a:ext cx="2008713" cy="1901248"/>
            <a:chOff x="233211" y="4826670"/>
            <a:chExt cx="2000322" cy="2004417"/>
          </a:xfrm>
        </p:grpSpPr>
        <p:pic>
          <p:nvPicPr>
            <p:cNvPr id="3" name="Imagen 2" descr="En blanco y negro&#10;&#10;Descripción generada automáticamente con confianza baja">
              <a:extLst>
                <a:ext uri="{FF2B5EF4-FFF2-40B4-BE49-F238E27FC236}">
                  <a16:creationId xmlns:a16="http://schemas.microsoft.com/office/drawing/2014/main" id="{BC6897DB-7E42-47F4-8B88-6D1441FE08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87" t="12605" r="32292" b="24512"/>
            <a:stretch/>
          </p:blipFill>
          <p:spPr>
            <a:xfrm rot="5400000">
              <a:off x="367493" y="4692388"/>
              <a:ext cx="1731757" cy="2000322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817EA4C3-F273-4D05-93D4-7DB9B9C66B08}"/>
                </a:ext>
              </a:extLst>
            </p:cNvPr>
            <p:cNvSpPr txBox="1"/>
            <p:nvPr/>
          </p:nvSpPr>
          <p:spPr>
            <a:xfrm>
              <a:off x="304068" y="6539057"/>
              <a:ext cx="1296967" cy="2920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200" b="1" dirty="0"/>
                <a:t>Chip roca 6-17-22</a:t>
              </a:r>
            </a:p>
          </p:txBody>
        </p:sp>
      </p:grpSp>
      <p:graphicFrame>
        <p:nvGraphicFramePr>
          <p:cNvPr id="28" name="Gráfico 27">
            <a:extLst>
              <a:ext uri="{FF2B5EF4-FFF2-40B4-BE49-F238E27FC236}">
                <a16:creationId xmlns:a16="http://schemas.microsoft.com/office/drawing/2014/main" id="{B3C96BB5-DA80-42D0-8145-8D160BCE51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8824979"/>
              </p:ext>
            </p:extLst>
          </p:nvPr>
        </p:nvGraphicFramePr>
        <p:xfrm>
          <a:off x="6671823" y="2332646"/>
          <a:ext cx="5546490" cy="3614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3" name="Grupo 12">
            <a:extLst>
              <a:ext uri="{FF2B5EF4-FFF2-40B4-BE49-F238E27FC236}">
                <a16:creationId xmlns:a16="http://schemas.microsoft.com/office/drawing/2014/main" id="{C8ED8F0A-F500-4662-A1EE-0D94728EE29B}"/>
              </a:ext>
            </a:extLst>
          </p:cNvPr>
          <p:cNvGrpSpPr/>
          <p:nvPr/>
        </p:nvGrpSpPr>
        <p:grpSpPr>
          <a:xfrm>
            <a:off x="2395096" y="4835858"/>
            <a:ext cx="4545350" cy="1937842"/>
            <a:chOff x="2395096" y="4835858"/>
            <a:chExt cx="4545350" cy="1937842"/>
          </a:xfrm>
        </p:grpSpPr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74D31BBA-2043-41D2-ABA4-455F35CD7EC7}"/>
                </a:ext>
              </a:extLst>
            </p:cNvPr>
            <p:cNvGrpSpPr/>
            <p:nvPr/>
          </p:nvGrpSpPr>
          <p:grpSpPr>
            <a:xfrm>
              <a:off x="2395096" y="4835858"/>
              <a:ext cx="4545350" cy="1937842"/>
              <a:chOff x="2395096" y="4835858"/>
              <a:chExt cx="4545350" cy="1937842"/>
            </a:xfrm>
          </p:grpSpPr>
          <p:grpSp>
            <p:nvGrpSpPr>
              <p:cNvPr id="45" name="Grupo 44">
                <a:extLst>
                  <a:ext uri="{FF2B5EF4-FFF2-40B4-BE49-F238E27FC236}">
                    <a16:creationId xmlns:a16="http://schemas.microsoft.com/office/drawing/2014/main" id="{915EBEE4-6C5C-411F-AF39-EBBCB5740E5C}"/>
                  </a:ext>
                </a:extLst>
              </p:cNvPr>
              <p:cNvGrpSpPr/>
              <p:nvPr/>
            </p:nvGrpSpPr>
            <p:grpSpPr>
              <a:xfrm>
                <a:off x="2395096" y="4835858"/>
                <a:ext cx="4545350" cy="1937842"/>
                <a:chOff x="6512919" y="2634980"/>
                <a:chExt cx="4195371" cy="1702165"/>
              </a:xfrm>
            </p:grpSpPr>
            <p:grpSp>
              <p:nvGrpSpPr>
                <p:cNvPr id="46" name="Grupo 45">
                  <a:extLst>
                    <a:ext uri="{FF2B5EF4-FFF2-40B4-BE49-F238E27FC236}">
                      <a16:creationId xmlns:a16="http://schemas.microsoft.com/office/drawing/2014/main" id="{30ADE499-A351-425A-B5AE-6666A02C3CC4}"/>
                    </a:ext>
                  </a:extLst>
                </p:cNvPr>
                <p:cNvGrpSpPr/>
                <p:nvPr/>
              </p:nvGrpSpPr>
              <p:grpSpPr>
                <a:xfrm>
                  <a:off x="8530526" y="2634981"/>
                  <a:ext cx="2177764" cy="1702164"/>
                  <a:chOff x="6169746" y="3501128"/>
                  <a:chExt cx="2178607" cy="1513463"/>
                </a:xfrm>
              </p:grpSpPr>
              <p:pic>
                <p:nvPicPr>
                  <p:cNvPr id="52" name="Imagen 51">
                    <a:extLst>
                      <a:ext uri="{FF2B5EF4-FFF2-40B4-BE49-F238E27FC236}">
                        <a16:creationId xmlns:a16="http://schemas.microsoft.com/office/drawing/2014/main" id="{64765195-02EF-4C51-A259-7BED52697E6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351284" y="3501128"/>
                    <a:ext cx="1675560" cy="1257353"/>
                  </a:xfrm>
                  <a:prstGeom prst="rect">
                    <a:avLst/>
                  </a:prstGeom>
                  <a:ln w="19050">
                    <a:solidFill>
                      <a:schemeClr val="tx2"/>
                    </a:solidFill>
                  </a:ln>
                </p:spPr>
              </p:pic>
              <p:sp>
                <p:nvSpPr>
                  <p:cNvPr id="53" name="CuadroTexto 52">
                    <a:extLst>
                      <a:ext uri="{FF2B5EF4-FFF2-40B4-BE49-F238E27FC236}">
                        <a16:creationId xmlns:a16="http://schemas.microsoft.com/office/drawing/2014/main" id="{8E58AF43-1BBA-401D-AAFE-C976840A3396}"/>
                      </a:ext>
                    </a:extLst>
                  </p:cNvPr>
                  <p:cNvSpPr txBox="1"/>
                  <p:nvPr/>
                </p:nvSpPr>
                <p:spPr>
                  <a:xfrm>
                    <a:off x="6169746" y="4798253"/>
                    <a:ext cx="2178607" cy="2163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AR" sz="1200" b="1" dirty="0"/>
                      <a:t>roca 6-17-22/Mix oil</a:t>
                    </a:r>
                  </a:p>
                </p:txBody>
              </p:sp>
            </p:grpSp>
            <p:grpSp>
              <p:nvGrpSpPr>
                <p:cNvPr id="47" name="Grupo 46">
                  <a:extLst>
                    <a:ext uri="{FF2B5EF4-FFF2-40B4-BE49-F238E27FC236}">
                      <a16:creationId xmlns:a16="http://schemas.microsoft.com/office/drawing/2014/main" id="{160FA8BC-1DF4-4248-B22F-432C49557E8B}"/>
                    </a:ext>
                  </a:extLst>
                </p:cNvPr>
                <p:cNvGrpSpPr/>
                <p:nvPr/>
              </p:nvGrpSpPr>
              <p:grpSpPr>
                <a:xfrm>
                  <a:off x="6512919" y="2634980"/>
                  <a:ext cx="2314271" cy="1701785"/>
                  <a:chOff x="28513" y="1343023"/>
                  <a:chExt cx="1987310" cy="1511554"/>
                </a:xfrm>
              </p:grpSpPr>
              <p:sp>
                <p:nvSpPr>
                  <p:cNvPr id="48" name="CuadroTexto 47">
                    <a:extLst>
                      <a:ext uri="{FF2B5EF4-FFF2-40B4-BE49-F238E27FC236}">
                        <a16:creationId xmlns:a16="http://schemas.microsoft.com/office/drawing/2014/main" id="{A187A276-CB8B-420A-B3CE-F3E7F4F4C7D6}"/>
                      </a:ext>
                    </a:extLst>
                  </p:cNvPr>
                  <p:cNvSpPr txBox="1"/>
                  <p:nvPr/>
                </p:nvSpPr>
                <p:spPr>
                  <a:xfrm>
                    <a:off x="28513" y="2638464"/>
                    <a:ext cx="1987310" cy="2161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AR" sz="1200" b="1" dirty="0"/>
                      <a:t>roca 6-17-22/Agua inyecc.</a:t>
                    </a:r>
                  </a:p>
                </p:txBody>
              </p:sp>
              <p:grpSp>
                <p:nvGrpSpPr>
                  <p:cNvPr id="49" name="Grupo 48">
                    <a:extLst>
                      <a:ext uri="{FF2B5EF4-FFF2-40B4-BE49-F238E27FC236}">
                        <a16:creationId xmlns:a16="http://schemas.microsoft.com/office/drawing/2014/main" id="{060F6FC6-30C9-4DD7-A8B2-F9757C0D7DCD}"/>
                      </a:ext>
                    </a:extLst>
                  </p:cNvPr>
                  <p:cNvGrpSpPr/>
                  <p:nvPr/>
                </p:nvGrpSpPr>
                <p:grpSpPr>
                  <a:xfrm>
                    <a:off x="140394" y="1343023"/>
                    <a:ext cx="1668549" cy="1252771"/>
                    <a:chOff x="140394" y="1343023"/>
                    <a:chExt cx="1668549" cy="1252771"/>
                  </a:xfrm>
                </p:grpSpPr>
                <p:pic>
                  <p:nvPicPr>
                    <p:cNvPr id="50" name="Imagen 49">
                      <a:extLst>
                        <a:ext uri="{FF2B5EF4-FFF2-40B4-BE49-F238E27FC236}">
                          <a16:creationId xmlns:a16="http://schemas.microsoft.com/office/drawing/2014/main" id="{1034BDD9-8421-43F9-A590-424A58A3D8A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40394" y="1343023"/>
                      <a:ext cx="1668549" cy="1252771"/>
                    </a:xfrm>
                    <a:prstGeom prst="rect">
                      <a:avLst/>
                    </a:prstGeom>
                    <a:ln w="19050">
                      <a:solidFill>
                        <a:schemeClr val="tx2"/>
                      </a:solidFill>
                    </a:ln>
                  </p:spPr>
                </p:pic>
                <p:cxnSp>
                  <p:nvCxnSpPr>
                    <p:cNvPr id="51" name="Conector recto de flecha 50">
                      <a:extLst>
                        <a:ext uri="{FF2B5EF4-FFF2-40B4-BE49-F238E27FC236}">
                          <a16:creationId xmlns:a16="http://schemas.microsoft.com/office/drawing/2014/main" id="{BEC92311-7EF3-4E62-8551-F61D1ED7911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1319981" y="1569792"/>
                      <a:ext cx="140110" cy="382722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657E838E-76E1-461B-9F93-5E9FB3F661D9}"/>
                  </a:ext>
                </a:extLst>
              </p:cNvPr>
              <p:cNvSpPr txBox="1"/>
              <p:nvPr/>
            </p:nvSpPr>
            <p:spPr>
              <a:xfrm>
                <a:off x="2585361" y="4858767"/>
                <a:ext cx="4086462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sz="1400" b="1" dirty="0"/>
                  <a:t>Aire                             </a:t>
                </a:r>
                <a:r>
                  <a:rPr lang="es-AR" sz="1200" b="1" dirty="0">
                    <a:solidFill>
                      <a:srgbClr val="FF0000"/>
                    </a:solidFill>
                  </a:rPr>
                  <a:t>CA: 67°</a:t>
                </a:r>
                <a:r>
                  <a:rPr lang="es-AR" sz="1400" b="1" dirty="0">
                    <a:solidFill>
                      <a:srgbClr val="FF0000"/>
                    </a:solidFill>
                  </a:rPr>
                  <a:t>      </a:t>
                </a:r>
                <a:r>
                  <a:rPr lang="es-AR" sz="1400" b="1" dirty="0"/>
                  <a:t>Aire                        </a:t>
                </a:r>
                <a:r>
                  <a:rPr lang="es-AR" sz="1200" b="1" dirty="0">
                    <a:solidFill>
                      <a:srgbClr val="FF0000"/>
                    </a:solidFill>
                  </a:rPr>
                  <a:t>CA: 14° </a:t>
                </a:r>
              </a:p>
              <a:p>
                <a:endParaRPr lang="es-AR" sz="1400" b="1" dirty="0"/>
              </a:p>
              <a:p>
                <a:r>
                  <a:rPr lang="es-AR" sz="1400" b="1" dirty="0"/>
                  <a:t>           </a:t>
                </a:r>
                <a:r>
                  <a:rPr lang="es-AR" sz="1400" b="1" dirty="0">
                    <a:solidFill>
                      <a:schemeClr val="bg1"/>
                    </a:solidFill>
                  </a:rPr>
                  <a:t>Agua Inyecc.</a:t>
                </a:r>
                <a:r>
                  <a:rPr lang="es-AR" sz="1400" b="1" dirty="0"/>
                  <a:t>                                            </a:t>
                </a:r>
                <a:endParaRPr lang="es-AR" sz="1400" b="1" dirty="0">
                  <a:solidFill>
                    <a:schemeClr val="bg1"/>
                  </a:solidFill>
                </a:endParaRPr>
              </a:p>
              <a:p>
                <a:r>
                  <a:rPr lang="es-AR" sz="1400" b="1" dirty="0"/>
                  <a:t>                                                                    </a:t>
                </a:r>
                <a:endParaRPr lang="es-AR" sz="1400" b="1" dirty="0">
                  <a:solidFill>
                    <a:schemeClr val="bg1"/>
                  </a:solidFill>
                </a:endParaRPr>
              </a:p>
              <a:p>
                <a:endParaRPr lang="es-AR" sz="1400" b="1" dirty="0"/>
              </a:p>
              <a:p>
                <a:r>
                  <a:rPr lang="es-AR" sz="1400" b="1" dirty="0">
                    <a:solidFill>
                      <a:schemeClr val="bg1"/>
                    </a:solidFill>
                  </a:rPr>
                  <a:t>Chip roca                                      Chip roca</a:t>
                </a:r>
              </a:p>
            </p:txBody>
          </p:sp>
        </p:grp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8E0372AC-8755-47D8-BC7E-091BA7E57021}"/>
                </a:ext>
              </a:extLst>
            </p:cNvPr>
            <p:cNvSpPr txBox="1"/>
            <p:nvPr/>
          </p:nvSpPr>
          <p:spPr>
            <a:xfrm>
              <a:off x="5300030" y="5416692"/>
              <a:ext cx="7200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400" b="1" dirty="0">
                  <a:solidFill>
                    <a:schemeClr val="bg1"/>
                  </a:solidFill>
                </a:rPr>
                <a:t>Mix Oil</a:t>
              </a:r>
            </a:p>
          </p:txBody>
        </p:sp>
      </p:grp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0BB328B-DE99-480A-85C9-9F72AACE60C1}"/>
              </a:ext>
            </a:extLst>
          </p:cNvPr>
          <p:cNvSpPr txBox="1"/>
          <p:nvPr/>
        </p:nvSpPr>
        <p:spPr>
          <a:xfrm>
            <a:off x="7051036" y="5918356"/>
            <a:ext cx="4658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400" b="1" i="1" dirty="0"/>
              <a:t>Todas las muestras de roca son más mojables al petróleo que al agua </a:t>
            </a:r>
          </a:p>
        </p:txBody>
      </p:sp>
      <p:pic>
        <p:nvPicPr>
          <p:cNvPr id="54" name="Imagen 53">
            <a:extLst>
              <a:ext uri="{FF2B5EF4-FFF2-40B4-BE49-F238E27FC236}">
                <a16:creationId xmlns:a16="http://schemas.microsoft.com/office/drawing/2014/main" id="{1D96DC41-3A2F-4558-B0D8-0EA8BD1BEB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2" y="169830"/>
            <a:ext cx="11379200" cy="59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556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 CuadroTexto">
            <a:extLst>
              <a:ext uri="{FF2B5EF4-FFF2-40B4-BE49-F238E27FC236}">
                <a16:creationId xmlns:a16="http://schemas.microsoft.com/office/drawing/2014/main" id="{D78D036B-52D7-44DE-914E-11E06E64DCD1}"/>
              </a:ext>
            </a:extLst>
          </p:cNvPr>
          <p:cNvSpPr txBox="1"/>
          <p:nvPr/>
        </p:nvSpPr>
        <p:spPr>
          <a:xfrm>
            <a:off x="1" y="1272429"/>
            <a:ext cx="12192000" cy="400110"/>
          </a:xfrm>
          <a:prstGeom prst="rect">
            <a:avLst/>
          </a:prstGeom>
          <a:gradFill>
            <a:gsLst>
              <a:gs pos="50000">
                <a:srgbClr val="80215C"/>
              </a:gs>
              <a:gs pos="100000">
                <a:srgbClr val="0451E4"/>
              </a:gs>
            </a:gsLst>
            <a:lin ang="21594000" scaled="0"/>
          </a:gradFill>
        </p:spPr>
        <p:txBody>
          <a:bodyPr wrap="square" lIns="360000" rtlCol="0">
            <a:spAutoFit/>
          </a:bodyPr>
          <a:lstStyle>
            <a:defPPr>
              <a:defRPr lang="es-AR"/>
            </a:defPPr>
            <a:lvl1pPr>
              <a:defRPr sz="2000" b="1" spc="10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s-AR" dirty="0"/>
              <a:t>EVALUACIÓN DE SURFACTANTES </a:t>
            </a:r>
            <a:endParaRPr lang="es-ES" dirty="0"/>
          </a:p>
        </p:txBody>
      </p:sp>
      <p:sp>
        <p:nvSpPr>
          <p:cNvPr id="8" name="5 CuadroTexto">
            <a:extLst>
              <a:ext uri="{FF2B5EF4-FFF2-40B4-BE49-F238E27FC236}">
                <a16:creationId xmlns:a16="http://schemas.microsoft.com/office/drawing/2014/main" id="{A3980D00-3D9A-4AF2-8C09-C36B785CC095}"/>
              </a:ext>
            </a:extLst>
          </p:cNvPr>
          <p:cNvSpPr txBox="1"/>
          <p:nvPr/>
        </p:nvSpPr>
        <p:spPr>
          <a:xfrm>
            <a:off x="226198" y="1771259"/>
            <a:ext cx="4839578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s-AR"/>
            </a:defPPr>
            <a:lvl1pPr>
              <a:defRPr b="1">
                <a:solidFill>
                  <a:srgbClr val="80215C"/>
                </a:solidFill>
              </a:defRPr>
            </a:lvl1pPr>
          </a:lstStyle>
          <a:p>
            <a:r>
              <a:rPr lang="es-AR" dirty="0"/>
              <a:t>MOJABILIDAD: ANGULO DE CONTACTO BIFASICO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212702EE-19BD-47C5-9FE5-68A4EBE2D5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140907"/>
              </p:ext>
            </p:extLst>
          </p:nvPr>
        </p:nvGraphicFramePr>
        <p:xfrm>
          <a:off x="6081010" y="1684721"/>
          <a:ext cx="5884792" cy="91440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792997">
                  <a:extLst>
                    <a:ext uri="{9D8B030D-6E8A-4147-A177-3AD203B41FA5}">
                      <a16:colId xmlns:a16="http://schemas.microsoft.com/office/drawing/2014/main" val="789651453"/>
                    </a:ext>
                  </a:extLst>
                </a:gridCol>
                <a:gridCol w="473958">
                  <a:extLst>
                    <a:ext uri="{9D8B030D-6E8A-4147-A177-3AD203B41FA5}">
                      <a16:colId xmlns:a16="http://schemas.microsoft.com/office/drawing/2014/main" val="2177969900"/>
                    </a:ext>
                  </a:extLst>
                </a:gridCol>
                <a:gridCol w="724337">
                  <a:extLst>
                    <a:ext uri="{9D8B030D-6E8A-4147-A177-3AD203B41FA5}">
                      <a16:colId xmlns:a16="http://schemas.microsoft.com/office/drawing/2014/main" val="3757819584"/>
                    </a:ext>
                  </a:extLst>
                </a:gridCol>
                <a:gridCol w="696944">
                  <a:extLst>
                    <a:ext uri="{9D8B030D-6E8A-4147-A177-3AD203B41FA5}">
                      <a16:colId xmlns:a16="http://schemas.microsoft.com/office/drawing/2014/main" val="491315059"/>
                    </a:ext>
                  </a:extLst>
                </a:gridCol>
                <a:gridCol w="704538">
                  <a:extLst>
                    <a:ext uri="{9D8B030D-6E8A-4147-A177-3AD203B41FA5}">
                      <a16:colId xmlns:a16="http://schemas.microsoft.com/office/drawing/2014/main" val="3034561774"/>
                    </a:ext>
                  </a:extLst>
                </a:gridCol>
                <a:gridCol w="929390">
                  <a:extLst>
                    <a:ext uri="{9D8B030D-6E8A-4147-A177-3AD203B41FA5}">
                      <a16:colId xmlns:a16="http://schemas.microsoft.com/office/drawing/2014/main" val="3217783351"/>
                    </a:ext>
                  </a:extLst>
                </a:gridCol>
                <a:gridCol w="887686">
                  <a:extLst>
                    <a:ext uri="{9D8B030D-6E8A-4147-A177-3AD203B41FA5}">
                      <a16:colId xmlns:a16="http://schemas.microsoft.com/office/drawing/2014/main" val="1754759029"/>
                    </a:ext>
                  </a:extLst>
                </a:gridCol>
                <a:gridCol w="674942">
                  <a:extLst>
                    <a:ext uri="{9D8B030D-6E8A-4147-A177-3AD203B41FA5}">
                      <a16:colId xmlns:a16="http://schemas.microsoft.com/office/drawing/2014/main" val="1730004116"/>
                    </a:ext>
                  </a:extLst>
                </a:gridCol>
              </a:tblGrid>
              <a:tr h="157409">
                <a:tc rowSpan="2">
                  <a:txBody>
                    <a:bodyPr/>
                    <a:lstStyle/>
                    <a:p>
                      <a:pPr algn="ctr"/>
                      <a:r>
                        <a:rPr lang="es-AR" sz="1200" dirty="0"/>
                        <a:t>Muestra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AR" sz="1200" dirty="0"/>
                        <a:t>CA</a:t>
                      </a:r>
                    </a:p>
                    <a:p>
                      <a:pPr algn="ctr"/>
                      <a:r>
                        <a:rPr lang="es-AR" sz="1200" dirty="0"/>
                        <a:t>Mix Oil 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AR" sz="1200" dirty="0"/>
                        <a:t>CA </a:t>
                      </a:r>
                    </a:p>
                    <a:p>
                      <a:pPr algn="ctr"/>
                      <a:r>
                        <a:rPr lang="es-AR" sz="1200" dirty="0"/>
                        <a:t>Agua inyecc.</a:t>
                      </a: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AR" sz="1400" dirty="0"/>
                        <a:t>Mineralogía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AR" sz="16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A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AR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3264443"/>
                  </a:ext>
                </a:extLst>
              </a:tr>
              <a:tr h="160686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200" b="1" dirty="0">
                          <a:solidFill>
                            <a:schemeClr val="bg1"/>
                          </a:solidFill>
                        </a:rPr>
                        <a:t>Arcilla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200" b="1" dirty="0">
                          <a:solidFill>
                            <a:schemeClr val="bg1"/>
                          </a:solidFill>
                        </a:rPr>
                        <a:t>Cuarzo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200" b="1" dirty="0">
                          <a:solidFill>
                            <a:schemeClr val="bg1"/>
                          </a:solidFill>
                        </a:rPr>
                        <a:t>Feldespato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200" b="1" dirty="0">
                          <a:solidFill>
                            <a:schemeClr val="bg1"/>
                          </a:solidFill>
                        </a:rPr>
                        <a:t>Carbonato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200" b="1" dirty="0">
                          <a:solidFill>
                            <a:schemeClr val="bg1"/>
                          </a:solidFill>
                        </a:rPr>
                        <a:t>TOC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087650"/>
                  </a:ext>
                </a:extLst>
              </a:tr>
              <a:tr h="160686">
                <a:tc>
                  <a:txBody>
                    <a:bodyPr/>
                    <a:lstStyle/>
                    <a:p>
                      <a:r>
                        <a:rPr lang="es-AR" sz="1200" dirty="0">
                          <a:solidFill>
                            <a:schemeClr val="tx1"/>
                          </a:solidFill>
                        </a:rPr>
                        <a:t>6-17-22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14°</a:t>
                      </a:r>
                      <a:endParaRPr lang="es-A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67°</a:t>
                      </a:r>
                      <a:endParaRPr lang="es-A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200" dirty="0">
                          <a:solidFill>
                            <a:schemeClr val="tx1"/>
                          </a:solidFill>
                        </a:rPr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200" dirty="0">
                          <a:solidFill>
                            <a:schemeClr val="tx1"/>
                          </a:solidFill>
                        </a:rPr>
                        <a:t>23%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200" dirty="0">
                          <a:solidFill>
                            <a:schemeClr val="tx1"/>
                          </a:solidFill>
                        </a:rPr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200" dirty="0">
                          <a:solidFill>
                            <a:schemeClr val="tx1"/>
                          </a:solidFill>
                        </a:rPr>
                        <a:t>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200" dirty="0">
                          <a:solidFill>
                            <a:schemeClr val="tx1"/>
                          </a:solidFill>
                        </a:rPr>
                        <a:t>4.8%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2307668"/>
                  </a:ext>
                </a:extLst>
              </a:tr>
            </a:tbl>
          </a:graphicData>
        </a:graphic>
      </p:graphicFrame>
      <p:grpSp>
        <p:nvGrpSpPr>
          <p:cNvPr id="2" name="Grupo 1">
            <a:extLst>
              <a:ext uri="{FF2B5EF4-FFF2-40B4-BE49-F238E27FC236}">
                <a16:creationId xmlns:a16="http://schemas.microsoft.com/office/drawing/2014/main" id="{72E79FFC-7B2E-48E4-8DA7-27B8AD7485CA}"/>
              </a:ext>
            </a:extLst>
          </p:cNvPr>
          <p:cNvGrpSpPr/>
          <p:nvPr/>
        </p:nvGrpSpPr>
        <p:grpSpPr>
          <a:xfrm>
            <a:off x="6404917" y="2773096"/>
            <a:ext cx="5586862" cy="3995949"/>
            <a:chOff x="6404917" y="2773096"/>
            <a:chExt cx="5586862" cy="3995949"/>
          </a:xfrm>
        </p:grpSpPr>
        <p:sp>
          <p:nvSpPr>
            <p:cNvPr id="5" name="Flecha: a la derecha 4">
              <a:extLst>
                <a:ext uri="{FF2B5EF4-FFF2-40B4-BE49-F238E27FC236}">
                  <a16:creationId xmlns:a16="http://schemas.microsoft.com/office/drawing/2014/main" id="{F5E907C2-CAE1-4A7D-B15A-C075DDD4C07D}"/>
                </a:ext>
              </a:extLst>
            </p:cNvPr>
            <p:cNvSpPr/>
            <p:nvPr/>
          </p:nvSpPr>
          <p:spPr>
            <a:xfrm>
              <a:off x="6808580" y="6232669"/>
              <a:ext cx="4677361" cy="19166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rgbClr val="FF0000"/>
                </a:solidFill>
              </a:endParaRPr>
            </a:p>
          </p:txBody>
        </p:sp>
        <p:sp>
          <p:nvSpPr>
            <p:cNvPr id="49" name="CuadroTexto 48">
              <a:extLst>
                <a:ext uri="{FF2B5EF4-FFF2-40B4-BE49-F238E27FC236}">
                  <a16:creationId xmlns:a16="http://schemas.microsoft.com/office/drawing/2014/main" id="{C18F50CF-408E-4F2B-B434-692436BD014B}"/>
                </a:ext>
              </a:extLst>
            </p:cNvPr>
            <p:cNvSpPr txBox="1"/>
            <p:nvPr/>
          </p:nvSpPr>
          <p:spPr>
            <a:xfrm>
              <a:off x="7705711" y="6461268"/>
              <a:ext cx="290221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AR" sz="1400" b="1" dirty="0"/>
                <a:t>Carácter lipofílico de surfactante </a:t>
              </a:r>
            </a:p>
          </p:txBody>
        </p: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B3D55562-83AC-4EE9-9E81-726759DEB3F8}"/>
                </a:ext>
              </a:extLst>
            </p:cNvPr>
            <p:cNvGrpSpPr/>
            <p:nvPr/>
          </p:nvGrpSpPr>
          <p:grpSpPr>
            <a:xfrm>
              <a:off x="6404917" y="2773096"/>
              <a:ext cx="5586862" cy="3214043"/>
              <a:chOff x="6516313" y="2514834"/>
              <a:chExt cx="5586862" cy="3214043"/>
            </a:xfrm>
          </p:grpSpPr>
          <p:grpSp>
            <p:nvGrpSpPr>
              <p:cNvPr id="50" name="Grupo 49">
                <a:extLst>
                  <a:ext uri="{FF2B5EF4-FFF2-40B4-BE49-F238E27FC236}">
                    <a16:creationId xmlns:a16="http://schemas.microsoft.com/office/drawing/2014/main" id="{F018B8C2-1A55-4368-97AD-FF6426505041}"/>
                  </a:ext>
                </a:extLst>
              </p:cNvPr>
              <p:cNvGrpSpPr/>
              <p:nvPr/>
            </p:nvGrpSpPr>
            <p:grpSpPr>
              <a:xfrm>
                <a:off x="7235479" y="2514834"/>
                <a:ext cx="4135571" cy="1609919"/>
                <a:chOff x="2536252" y="4835859"/>
                <a:chExt cx="4135571" cy="1609919"/>
              </a:xfrm>
            </p:grpSpPr>
            <p:grpSp>
              <p:nvGrpSpPr>
                <p:cNvPr id="51" name="Grupo 50">
                  <a:extLst>
                    <a:ext uri="{FF2B5EF4-FFF2-40B4-BE49-F238E27FC236}">
                      <a16:creationId xmlns:a16="http://schemas.microsoft.com/office/drawing/2014/main" id="{4680C252-2661-4CC9-B934-739D66706B1D}"/>
                    </a:ext>
                  </a:extLst>
                </p:cNvPr>
                <p:cNvGrpSpPr/>
                <p:nvPr/>
              </p:nvGrpSpPr>
              <p:grpSpPr>
                <a:xfrm>
                  <a:off x="2536252" y="4835859"/>
                  <a:ext cx="4135571" cy="1609919"/>
                  <a:chOff x="2536252" y="4835859"/>
                  <a:chExt cx="4135571" cy="1609919"/>
                </a:xfrm>
              </p:grpSpPr>
              <p:grpSp>
                <p:nvGrpSpPr>
                  <p:cNvPr id="53" name="Grupo 52">
                    <a:extLst>
                      <a:ext uri="{FF2B5EF4-FFF2-40B4-BE49-F238E27FC236}">
                        <a16:creationId xmlns:a16="http://schemas.microsoft.com/office/drawing/2014/main" id="{B3CAA53B-EF39-4C0C-9FE2-706F58A0948A}"/>
                      </a:ext>
                    </a:extLst>
                  </p:cNvPr>
                  <p:cNvGrpSpPr/>
                  <p:nvPr/>
                </p:nvGrpSpPr>
                <p:grpSpPr>
                  <a:xfrm>
                    <a:off x="2536252" y="4835859"/>
                    <a:ext cx="4055999" cy="1609919"/>
                    <a:chOff x="6643207" y="2634980"/>
                    <a:chExt cx="3743699" cy="1414123"/>
                  </a:xfrm>
                </p:grpSpPr>
                <p:pic>
                  <p:nvPicPr>
                    <p:cNvPr id="61" name="Imagen 60">
                      <a:extLst>
                        <a:ext uri="{FF2B5EF4-FFF2-40B4-BE49-F238E27FC236}">
                          <a16:creationId xmlns:a16="http://schemas.microsoft.com/office/drawing/2014/main" id="{A6B2DAE4-6538-44A6-A9FB-6813E475FF7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11994" y="2634981"/>
                      <a:ext cx="1674912" cy="1414122"/>
                    </a:xfrm>
                    <a:prstGeom prst="rect">
                      <a:avLst/>
                    </a:prstGeom>
                    <a:ln w="19050">
                      <a:solidFill>
                        <a:schemeClr val="tx2"/>
                      </a:solidFill>
                    </a:ln>
                  </p:spPr>
                </p:pic>
                <p:grpSp>
                  <p:nvGrpSpPr>
                    <p:cNvPr id="58" name="Grupo 57">
                      <a:extLst>
                        <a:ext uri="{FF2B5EF4-FFF2-40B4-BE49-F238E27FC236}">
                          <a16:creationId xmlns:a16="http://schemas.microsoft.com/office/drawing/2014/main" id="{2C58191A-59DD-48CD-9D1C-9BC742CA569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43207" y="2634980"/>
                      <a:ext cx="1943066" cy="1410433"/>
                      <a:chOff x="140394" y="1343023"/>
                      <a:chExt cx="1668549" cy="1252771"/>
                    </a:xfrm>
                  </p:grpSpPr>
                  <p:pic>
                    <p:nvPicPr>
                      <p:cNvPr id="59" name="Imagen 58">
                        <a:extLst>
                          <a:ext uri="{FF2B5EF4-FFF2-40B4-BE49-F238E27FC236}">
                            <a16:creationId xmlns:a16="http://schemas.microsoft.com/office/drawing/2014/main" id="{76CBE91A-5D09-4961-BBB7-49252E33F6BE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40394" y="1343023"/>
                        <a:ext cx="1668549" cy="1252771"/>
                      </a:xfrm>
                      <a:prstGeom prst="rect">
                        <a:avLst/>
                      </a:prstGeom>
                      <a:ln w="19050">
                        <a:solidFill>
                          <a:schemeClr val="tx2"/>
                        </a:solidFill>
                      </a:ln>
                    </p:spPr>
                  </p:pic>
                  <p:cxnSp>
                    <p:nvCxnSpPr>
                      <p:cNvPr id="60" name="Conector recto de flecha 59">
                        <a:extLst>
                          <a:ext uri="{FF2B5EF4-FFF2-40B4-BE49-F238E27FC236}">
                            <a16:creationId xmlns:a16="http://schemas.microsoft.com/office/drawing/2014/main" id="{B8A52ACC-2B56-46E0-8FCE-B358C178743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1319981" y="1569792"/>
                        <a:ext cx="140110" cy="382722"/>
                      </a:xfrm>
                      <a:prstGeom prst="straightConnector1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54" name="CuadroTexto 53">
                    <a:extLst>
                      <a:ext uri="{FF2B5EF4-FFF2-40B4-BE49-F238E27FC236}">
                        <a16:creationId xmlns:a16="http://schemas.microsoft.com/office/drawing/2014/main" id="{8EDF7E64-2781-43DB-BDBB-3A897993C82E}"/>
                      </a:ext>
                    </a:extLst>
                  </p:cNvPr>
                  <p:cNvSpPr txBox="1"/>
                  <p:nvPr/>
                </p:nvSpPr>
                <p:spPr>
                  <a:xfrm>
                    <a:off x="2585361" y="4858767"/>
                    <a:ext cx="4086462" cy="138499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s-AR" sz="1400" b="1" dirty="0"/>
                      <a:t>Aire                             </a:t>
                    </a:r>
                    <a:r>
                      <a:rPr lang="es-AR" sz="1200" b="1" dirty="0">
                        <a:solidFill>
                          <a:srgbClr val="FF0000"/>
                        </a:solidFill>
                      </a:rPr>
                      <a:t>CA: 67°</a:t>
                    </a:r>
                    <a:r>
                      <a:rPr lang="es-AR" sz="1400" b="1" dirty="0">
                        <a:solidFill>
                          <a:srgbClr val="FF0000"/>
                        </a:solidFill>
                      </a:rPr>
                      <a:t>      </a:t>
                    </a:r>
                    <a:r>
                      <a:rPr lang="es-AR" sz="1400" b="1" dirty="0"/>
                      <a:t>Aire                         </a:t>
                    </a:r>
                    <a:r>
                      <a:rPr lang="es-AR" sz="1200" b="1" dirty="0">
                        <a:solidFill>
                          <a:srgbClr val="FF0000"/>
                        </a:solidFill>
                      </a:rPr>
                      <a:t>CA: 14° </a:t>
                    </a:r>
                  </a:p>
                  <a:p>
                    <a:endParaRPr lang="es-AR" sz="1400" b="1" dirty="0"/>
                  </a:p>
                  <a:p>
                    <a:r>
                      <a:rPr lang="es-AR" sz="1400" b="1" dirty="0"/>
                      <a:t>           </a:t>
                    </a:r>
                    <a:r>
                      <a:rPr lang="es-AR" sz="1400" b="1" dirty="0">
                        <a:solidFill>
                          <a:srgbClr val="FF0000"/>
                        </a:solidFill>
                      </a:rPr>
                      <a:t>Agua Inyecc</a:t>
                    </a:r>
                    <a:r>
                      <a:rPr lang="es-AR" sz="1400" b="1" dirty="0"/>
                      <a:t>                                            </a:t>
                    </a:r>
                    <a:endParaRPr lang="es-AR" sz="1400" b="1" dirty="0">
                      <a:solidFill>
                        <a:schemeClr val="bg1"/>
                      </a:solidFill>
                    </a:endParaRPr>
                  </a:p>
                  <a:p>
                    <a:r>
                      <a:rPr lang="es-AR" sz="1400" b="1" dirty="0"/>
                      <a:t>                                                                    </a:t>
                    </a:r>
                    <a:endParaRPr lang="es-AR" sz="1400" b="1" dirty="0">
                      <a:solidFill>
                        <a:schemeClr val="bg1"/>
                      </a:solidFill>
                    </a:endParaRPr>
                  </a:p>
                  <a:p>
                    <a:endParaRPr lang="es-AR" sz="1400" b="1" dirty="0"/>
                  </a:p>
                  <a:p>
                    <a:r>
                      <a:rPr lang="es-AR" sz="1400" b="1" dirty="0">
                        <a:solidFill>
                          <a:schemeClr val="bg1"/>
                        </a:solidFill>
                      </a:rPr>
                      <a:t>Chip roca 6-17-22                       Chip roca 6-17-22</a:t>
                    </a:r>
                  </a:p>
                </p:txBody>
              </p:sp>
            </p:grpSp>
            <p:sp>
              <p:nvSpPr>
                <p:cNvPr id="52" name="CuadroTexto 51">
                  <a:extLst>
                    <a:ext uri="{FF2B5EF4-FFF2-40B4-BE49-F238E27FC236}">
                      <a16:creationId xmlns:a16="http://schemas.microsoft.com/office/drawing/2014/main" id="{F6983CB9-195C-4F0C-BC35-4207108C62F5}"/>
                    </a:ext>
                  </a:extLst>
                </p:cNvPr>
                <p:cNvSpPr txBox="1"/>
                <p:nvPr/>
              </p:nvSpPr>
              <p:spPr>
                <a:xfrm>
                  <a:off x="5300030" y="5416692"/>
                  <a:ext cx="72006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AR" sz="1400" b="1" dirty="0">
                      <a:solidFill>
                        <a:srgbClr val="FF0000"/>
                      </a:solidFill>
                    </a:rPr>
                    <a:t>Mix Oil</a:t>
                  </a:r>
                </a:p>
              </p:txBody>
            </p:sp>
          </p:grpSp>
          <p:grpSp>
            <p:nvGrpSpPr>
              <p:cNvPr id="14" name="Grupo 13">
                <a:extLst>
                  <a:ext uri="{FF2B5EF4-FFF2-40B4-BE49-F238E27FC236}">
                    <a16:creationId xmlns:a16="http://schemas.microsoft.com/office/drawing/2014/main" id="{E6A5099B-ACFA-4E4F-AC0A-CDD8CDA471A8}"/>
                  </a:ext>
                </a:extLst>
              </p:cNvPr>
              <p:cNvGrpSpPr/>
              <p:nvPr/>
            </p:nvGrpSpPr>
            <p:grpSpPr>
              <a:xfrm>
                <a:off x="6516313" y="4435486"/>
                <a:ext cx="5586862" cy="1293391"/>
                <a:chOff x="6407526" y="4437480"/>
                <a:chExt cx="5586862" cy="1293391"/>
              </a:xfrm>
            </p:grpSpPr>
            <p:pic>
              <p:nvPicPr>
                <p:cNvPr id="12" name="Imagen 11">
                  <a:extLst>
                    <a:ext uri="{FF2B5EF4-FFF2-40B4-BE49-F238E27FC236}">
                      <a16:creationId xmlns:a16="http://schemas.microsoft.com/office/drawing/2014/main" id="{75CBCCD3-E72F-42FA-AE1C-646F10CE7AC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07526" y="4437480"/>
                  <a:ext cx="1680361" cy="1260270"/>
                </a:xfrm>
                <a:prstGeom prst="rect">
                  <a:avLst/>
                </a:prstGeom>
                <a:ln w="19050">
                  <a:solidFill>
                    <a:schemeClr val="tx2"/>
                  </a:solidFill>
                </a:ln>
              </p:spPr>
            </p:pic>
            <p:pic>
              <p:nvPicPr>
                <p:cNvPr id="21" name="Imagen 20">
                  <a:extLst>
                    <a:ext uri="{FF2B5EF4-FFF2-40B4-BE49-F238E27FC236}">
                      <a16:creationId xmlns:a16="http://schemas.microsoft.com/office/drawing/2014/main" id="{B4B77CDD-6E04-4BEE-9212-1550256E77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344465" y="4437913"/>
                  <a:ext cx="1700027" cy="1277506"/>
                </a:xfrm>
                <a:prstGeom prst="rect">
                  <a:avLst/>
                </a:prstGeom>
                <a:ln w="19050">
                  <a:solidFill>
                    <a:schemeClr val="tx2"/>
                  </a:solidFill>
                </a:ln>
              </p:spPr>
            </p:pic>
            <p:pic>
              <p:nvPicPr>
                <p:cNvPr id="24" name="Imagen 23">
                  <a:extLst>
                    <a:ext uri="{FF2B5EF4-FFF2-40B4-BE49-F238E27FC236}">
                      <a16:creationId xmlns:a16="http://schemas.microsoft.com/office/drawing/2014/main" id="{2EF3DC26-62F5-4AB5-A71E-EC608C02C8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277949" y="4443542"/>
                  <a:ext cx="1716439" cy="1287329"/>
                </a:xfrm>
                <a:prstGeom prst="rect">
                  <a:avLst/>
                </a:prstGeom>
                <a:ln w="19050">
                  <a:solidFill>
                    <a:schemeClr val="tx2"/>
                  </a:solidFill>
                </a:ln>
              </p:spPr>
            </p:pic>
            <p:sp>
              <p:nvSpPr>
                <p:cNvPr id="6" name="CuadroTexto 5">
                  <a:extLst>
                    <a:ext uri="{FF2B5EF4-FFF2-40B4-BE49-F238E27FC236}">
                      <a16:creationId xmlns:a16="http://schemas.microsoft.com/office/drawing/2014/main" id="{C759A7A3-6EA4-4FAE-A121-05EA1C95CDA7}"/>
                    </a:ext>
                  </a:extLst>
                </p:cNvPr>
                <p:cNvSpPr txBox="1"/>
                <p:nvPr/>
              </p:nvSpPr>
              <p:spPr>
                <a:xfrm>
                  <a:off x="6407526" y="4443542"/>
                  <a:ext cx="5584253" cy="11695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AR" sz="1400" b="1" dirty="0"/>
                    <a:t>Aire                 </a:t>
                  </a:r>
                  <a:r>
                    <a:rPr lang="es-AR" sz="1400" b="1" dirty="0">
                      <a:solidFill>
                        <a:srgbClr val="FF0000"/>
                      </a:solidFill>
                    </a:rPr>
                    <a:t>CA: 38°          </a:t>
                  </a:r>
                  <a:r>
                    <a:rPr lang="es-AR" sz="1400" b="1" dirty="0"/>
                    <a:t>Aire                   </a:t>
                  </a:r>
                  <a:r>
                    <a:rPr lang="es-AR" sz="1400" b="1" dirty="0">
                      <a:solidFill>
                        <a:srgbClr val="FF0000"/>
                      </a:solidFill>
                    </a:rPr>
                    <a:t>CA: 19°        </a:t>
                  </a:r>
                  <a:r>
                    <a:rPr lang="es-AR" sz="1400" b="1" dirty="0"/>
                    <a:t>Aire                  </a:t>
                  </a:r>
                  <a:r>
                    <a:rPr lang="es-AR" sz="1400" b="1" dirty="0">
                      <a:solidFill>
                        <a:srgbClr val="FF0000"/>
                      </a:solidFill>
                    </a:rPr>
                    <a:t>CA: 16°</a:t>
                  </a:r>
                </a:p>
                <a:p>
                  <a:endParaRPr lang="es-AR" sz="1400" b="1" dirty="0">
                    <a:solidFill>
                      <a:srgbClr val="FF0000"/>
                    </a:solidFill>
                  </a:endParaRPr>
                </a:p>
                <a:p>
                  <a:r>
                    <a:rPr lang="es-AR" sz="1400" b="1" dirty="0">
                      <a:solidFill>
                        <a:schemeClr val="bg1"/>
                      </a:solidFill>
                    </a:rPr>
                    <a:t>       </a:t>
                  </a:r>
                  <a:r>
                    <a:rPr lang="es-AR" sz="1400" b="1" dirty="0">
                      <a:solidFill>
                        <a:srgbClr val="FF0000"/>
                      </a:solidFill>
                    </a:rPr>
                    <a:t>Surfactante C                        Surfactante A                         Surfactante E</a:t>
                  </a:r>
                </a:p>
                <a:p>
                  <a:endParaRPr lang="es-AR" sz="1400" b="1" dirty="0">
                    <a:solidFill>
                      <a:srgbClr val="FF0000"/>
                    </a:solidFill>
                  </a:endParaRPr>
                </a:p>
                <a:p>
                  <a:r>
                    <a:rPr lang="es-AR" sz="1400" b="1" dirty="0">
                      <a:solidFill>
                        <a:schemeClr val="bg1"/>
                      </a:solidFill>
                    </a:rPr>
                    <a:t>Chip roca 6-17-22                Chip roca 6-17-22                Chip roca 6-17-22                  </a:t>
                  </a:r>
                </a:p>
              </p:txBody>
            </p:sp>
          </p:grpSp>
        </p:grpSp>
      </p:grpSp>
      <p:sp>
        <p:nvSpPr>
          <p:cNvPr id="63" name="CuadroTexto 62">
            <a:extLst>
              <a:ext uri="{FF2B5EF4-FFF2-40B4-BE49-F238E27FC236}">
                <a16:creationId xmlns:a16="http://schemas.microsoft.com/office/drawing/2014/main" id="{875C7E43-DD87-4037-969C-6F606979EACE}"/>
              </a:ext>
            </a:extLst>
          </p:cNvPr>
          <p:cNvSpPr txBox="1"/>
          <p:nvPr/>
        </p:nvSpPr>
        <p:spPr>
          <a:xfrm>
            <a:off x="226198" y="2170098"/>
            <a:ext cx="36147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b="1" dirty="0"/>
              <a:t>Concentración de surfactante: 1,5 gpt    </a:t>
            </a:r>
          </a:p>
        </p:txBody>
      </p:sp>
      <p:graphicFrame>
        <p:nvGraphicFramePr>
          <p:cNvPr id="46" name="Gráfico 45">
            <a:extLst>
              <a:ext uri="{FF2B5EF4-FFF2-40B4-BE49-F238E27FC236}">
                <a16:creationId xmlns:a16="http://schemas.microsoft.com/office/drawing/2014/main" id="{2CB31800-26F3-4E21-A823-E3CDF0AD94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5548292"/>
              </p:ext>
            </p:extLst>
          </p:nvPr>
        </p:nvGraphicFramePr>
        <p:xfrm>
          <a:off x="0" y="2604003"/>
          <a:ext cx="6081010" cy="4109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45" name="Imagen 44">
            <a:extLst>
              <a:ext uri="{FF2B5EF4-FFF2-40B4-BE49-F238E27FC236}">
                <a16:creationId xmlns:a16="http://schemas.microsoft.com/office/drawing/2014/main" id="{73E2AB22-1381-4868-987E-A43D4297F6C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2" y="169830"/>
            <a:ext cx="11379200" cy="59964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1BF58BD-A747-94B4-FD58-52A2B31ADE0A}"/>
              </a:ext>
            </a:extLst>
          </p:cNvPr>
          <p:cNvSpPr txBox="1"/>
          <p:nvPr/>
        </p:nvSpPr>
        <p:spPr>
          <a:xfrm>
            <a:off x="3840979" y="6510638"/>
            <a:ext cx="5127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b="1" i="1" dirty="0"/>
              <a:t>El surfactante E es el más mojable a los sustratos solidos   </a:t>
            </a:r>
          </a:p>
        </p:txBody>
      </p:sp>
    </p:spTree>
    <p:extLst>
      <p:ext uri="{BB962C8B-B14F-4D97-AF65-F5344CB8AC3E}">
        <p14:creationId xmlns:p14="http://schemas.microsoft.com/office/powerpoint/2010/main" val="1203984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 CuadroTexto">
            <a:extLst>
              <a:ext uri="{FF2B5EF4-FFF2-40B4-BE49-F238E27FC236}">
                <a16:creationId xmlns:a16="http://schemas.microsoft.com/office/drawing/2014/main" id="{D78D036B-52D7-44DE-914E-11E06E64DCD1}"/>
              </a:ext>
            </a:extLst>
          </p:cNvPr>
          <p:cNvSpPr txBox="1"/>
          <p:nvPr/>
        </p:nvSpPr>
        <p:spPr>
          <a:xfrm>
            <a:off x="1" y="1272429"/>
            <a:ext cx="12192000" cy="400110"/>
          </a:xfrm>
          <a:prstGeom prst="rect">
            <a:avLst/>
          </a:prstGeom>
          <a:gradFill>
            <a:gsLst>
              <a:gs pos="50000">
                <a:srgbClr val="80215C"/>
              </a:gs>
              <a:gs pos="100000">
                <a:srgbClr val="0451E4"/>
              </a:gs>
            </a:gsLst>
            <a:lin ang="21594000" scaled="0"/>
          </a:gradFill>
        </p:spPr>
        <p:txBody>
          <a:bodyPr wrap="square" lIns="360000" rtlCol="0">
            <a:spAutoFit/>
          </a:bodyPr>
          <a:lstStyle>
            <a:defPPr>
              <a:defRPr lang="es-AR"/>
            </a:defPPr>
            <a:lvl1pPr>
              <a:defRPr sz="2000" b="1" spc="10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s-AR" dirty="0"/>
              <a:t>ENSAYO DE IMBIBICIÓN ESPONTANEA</a:t>
            </a:r>
            <a:endParaRPr lang="es-ES" dirty="0"/>
          </a:p>
        </p:txBody>
      </p:sp>
      <p:sp>
        <p:nvSpPr>
          <p:cNvPr id="8" name="5 CuadroTexto">
            <a:extLst>
              <a:ext uri="{FF2B5EF4-FFF2-40B4-BE49-F238E27FC236}">
                <a16:creationId xmlns:a16="http://schemas.microsoft.com/office/drawing/2014/main" id="{5970BFED-2DE7-49B4-8978-762C299C09B8}"/>
              </a:ext>
            </a:extLst>
          </p:cNvPr>
          <p:cNvSpPr txBox="1"/>
          <p:nvPr/>
        </p:nvSpPr>
        <p:spPr>
          <a:xfrm>
            <a:off x="330202" y="1846504"/>
            <a:ext cx="3117536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s-AR"/>
            </a:defPPr>
            <a:lvl1pPr>
              <a:defRPr b="1">
                <a:solidFill>
                  <a:srgbClr val="80215C"/>
                </a:solidFill>
              </a:defRPr>
            </a:lvl1pPr>
          </a:lstStyle>
          <a:p>
            <a:r>
              <a:rPr lang="es-AR" dirty="0"/>
              <a:t>SELECCIÓN DE SURFACTANTES 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1C1A8ECC-22BD-4595-9696-BB5B922570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511080"/>
              </p:ext>
            </p:extLst>
          </p:nvPr>
        </p:nvGraphicFramePr>
        <p:xfrm>
          <a:off x="1268589" y="2389801"/>
          <a:ext cx="9359439" cy="414591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66208">
                  <a:extLst>
                    <a:ext uri="{9D8B030D-6E8A-4147-A177-3AD203B41FA5}">
                      <a16:colId xmlns:a16="http://schemas.microsoft.com/office/drawing/2014/main" val="1279077822"/>
                    </a:ext>
                  </a:extLst>
                </a:gridCol>
                <a:gridCol w="741108">
                  <a:extLst>
                    <a:ext uri="{9D8B030D-6E8A-4147-A177-3AD203B41FA5}">
                      <a16:colId xmlns:a16="http://schemas.microsoft.com/office/drawing/2014/main" val="2428986606"/>
                    </a:ext>
                  </a:extLst>
                </a:gridCol>
                <a:gridCol w="1075335">
                  <a:extLst>
                    <a:ext uri="{9D8B030D-6E8A-4147-A177-3AD203B41FA5}">
                      <a16:colId xmlns:a16="http://schemas.microsoft.com/office/drawing/2014/main" val="3835878938"/>
                    </a:ext>
                  </a:extLst>
                </a:gridCol>
                <a:gridCol w="1293308">
                  <a:extLst>
                    <a:ext uri="{9D8B030D-6E8A-4147-A177-3AD203B41FA5}">
                      <a16:colId xmlns:a16="http://schemas.microsoft.com/office/drawing/2014/main" val="3033115855"/>
                    </a:ext>
                  </a:extLst>
                </a:gridCol>
                <a:gridCol w="1540344">
                  <a:extLst>
                    <a:ext uri="{9D8B030D-6E8A-4147-A177-3AD203B41FA5}">
                      <a16:colId xmlns:a16="http://schemas.microsoft.com/office/drawing/2014/main" val="1282702343"/>
                    </a:ext>
                  </a:extLst>
                </a:gridCol>
                <a:gridCol w="1395029">
                  <a:extLst>
                    <a:ext uri="{9D8B030D-6E8A-4147-A177-3AD203B41FA5}">
                      <a16:colId xmlns:a16="http://schemas.microsoft.com/office/drawing/2014/main" val="2814100245"/>
                    </a:ext>
                  </a:extLst>
                </a:gridCol>
                <a:gridCol w="2248107">
                  <a:extLst>
                    <a:ext uri="{9D8B030D-6E8A-4147-A177-3AD203B41FA5}">
                      <a16:colId xmlns:a16="http://schemas.microsoft.com/office/drawing/2014/main" val="2032335003"/>
                    </a:ext>
                  </a:extLst>
                </a:gridCol>
              </a:tblGrid>
              <a:tr h="819374">
                <a:tc rowSpan="2">
                  <a:txBody>
                    <a:bodyPr/>
                    <a:lstStyle/>
                    <a:p>
                      <a:pPr algn="ctr"/>
                      <a:r>
                        <a:rPr lang="es-AR" sz="1400" dirty="0"/>
                        <a:t>Surfactante 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AR" sz="1400" dirty="0"/>
                        <a:t>Estabilidad térmica </a:t>
                      </a:r>
                    </a:p>
                    <a:p>
                      <a:pPr algn="ctr"/>
                      <a:r>
                        <a:rPr lang="es-AR" sz="1400" dirty="0"/>
                        <a:t>2 gpt, 100°C, 30 días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AR" sz="1400" dirty="0"/>
                        <a:t>IFT [mN/m]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dirty="0"/>
                        <a:t>Oil/Surfactante  30°C</a:t>
                      </a:r>
                    </a:p>
                    <a:p>
                      <a:pPr algn="ctr"/>
                      <a:endParaRPr lang="es-AR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AR" sz="1400" dirty="0"/>
                        <a:t>Concentración de surfactante [gpt] a mínima IFT 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AR" sz="1400" dirty="0"/>
                        <a:t>Angulo de contacto surfactante/aire</a:t>
                      </a:r>
                    </a:p>
                    <a:p>
                      <a:pPr algn="ctr"/>
                      <a:r>
                        <a:rPr lang="es-AR" sz="1400" dirty="0"/>
                        <a:t>1,5 gpt; 25°C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AR" sz="1400" dirty="0"/>
                        <a:t>Ensayo de imbibición</a:t>
                      </a:r>
                    </a:p>
                    <a:p>
                      <a:pPr algn="ctr"/>
                      <a:r>
                        <a:rPr lang="es-AR" sz="1400" dirty="0"/>
                        <a:t>Agua inyección + surfactante 1.5 gpt; 100°C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1066793"/>
                  </a:ext>
                </a:extLst>
              </a:tr>
              <a:tr h="748496">
                <a:tc vMerge="1">
                  <a:txBody>
                    <a:bodyPr/>
                    <a:lstStyle/>
                    <a:p>
                      <a:endParaRPr lang="es-AR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b="1" dirty="0">
                          <a:solidFill>
                            <a:schemeClr val="bg1"/>
                          </a:solidFill>
                        </a:rPr>
                        <a:t>Agua inyección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AR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Agua de Flow back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AR" sz="14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 sz="14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639920"/>
                  </a:ext>
                </a:extLst>
              </a:tr>
              <a:tr h="442816"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400" u="none" strike="noStrike" kern="1200" dirty="0">
                          <a:effectLst/>
                        </a:rPr>
                        <a:t>A</a:t>
                      </a:r>
                      <a:endParaRPr lang="es-A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dirty="0">
                          <a:ln>
                            <a:solidFill>
                              <a:srgbClr val="00B050"/>
                            </a:solidFill>
                          </a:ln>
                        </a:rPr>
                        <a:t>√</a:t>
                      </a:r>
                      <a:endParaRPr lang="es-AR" sz="1400" b="1" dirty="0">
                        <a:ln>
                          <a:solidFill>
                            <a:srgbClr val="00B050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>
                          <a:ln>
                            <a:solidFill>
                              <a:srgbClr val="00B050"/>
                            </a:solidFill>
                          </a:ln>
                        </a:rPr>
                        <a:t>√</a:t>
                      </a:r>
                      <a:endParaRPr lang="es-AR" sz="1400" b="1">
                        <a:ln>
                          <a:solidFill>
                            <a:srgbClr val="00B050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dirty="0"/>
                        <a:t>2.85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dirty="0"/>
                        <a:t>1.5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dirty="0"/>
                        <a:t>19°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b="1" dirty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6497533"/>
                  </a:ext>
                </a:extLst>
              </a:tr>
              <a:tr h="363960"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400" u="none" strike="noStrike" kern="1200">
                          <a:effectLst/>
                        </a:rPr>
                        <a:t>B</a:t>
                      </a:r>
                      <a:endParaRPr lang="es-AR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>
                          <a:ln>
                            <a:solidFill>
                              <a:srgbClr val="00B050"/>
                            </a:solidFill>
                          </a:ln>
                        </a:rPr>
                        <a:t>√</a:t>
                      </a:r>
                      <a:endParaRPr lang="es-AR" sz="1400" b="1">
                        <a:ln>
                          <a:solidFill>
                            <a:srgbClr val="00B050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dirty="0">
                          <a:ln>
                            <a:solidFill>
                              <a:srgbClr val="FF0000"/>
                            </a:solidFill>
                          </a:ln>
                        </a:rPr>
                        <a:t>X</a:t>
                      </a:r>
                      <a:endParaRPr lang="es-AR" sz="14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dirty="0"/>
                        <a:t>1.5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dirty="0"/>
                        <a:t>34°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dirty="0"/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9920180"/>
                  </a:ext>
                </a:extLst>
              </a:tr>
              <a:tr h="442816"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400" u="none" strike="noStrike" kern="1200" dirty="0">
                          <a:effectLst/>
                        </a:rPr>
                        <a:t>C</a:t>
                      </a:r>
                      <a:endParaRPr lang="es-A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>
                          <a:ln>
                            <a:solidFill>
                              <a:srgbClr val="00B050"/>
                            </a:solidFill>
                          </a:ln>
                        </a:rPr>
                        <a:t>√</a:t>
                      </a:r>
                      <a:endParaRPr lang="es-AR" sz="1400" b="1">
                        <a:ln>
                          <a:solidFill>
                            <a:srgbClr val="00B050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>
                          <a:ln>
                            <a:solidFill>
                              <a:srgbClr val="00B050"/>
                            </a:solidFill>
                          </a:ln>
                        </a:rPr>
                        <a:t>√</a:t>
                      </a:r>
                      <a:endParaRPr lang="es-AR" sz="1400" b="1">
                        <a:ln>
                          <a:solidFill>
                            <a:srgbClr val="00B050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dirty="0"/>
                        <a:t>7.1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dirty="0"/>
                        <a:t>38°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b="1" dirty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9904627"/>
                  </a:ext>
                </a:extLst>
              </a:tr>
              <a:tr h="442816"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400" u="none" strike="noStrike" kern="1200">
                          <a:effectLst/>
                        </a:rPr>
                        <a:t>D</a:t>
                      </a:r>
                      <a:endParaRPr lang="es-AR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>
                          <a:ln>
                            <a:solidFill>
                              <a:srgbClr val="FF0000"/>
                            </a:solidFill>
                          </a:ln>
                        </a:rPr>
                        <a:t>X</a:t>
                      </a:r>
                      <a:endParaRPr lang="es-AR" sz="1400" b="1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dirty="0">
                          <a:ln>
                            <a:solidFill>
                              <a:srgbClr val="FF0000"/>
                            </a:solidFill>
                          </a:ln>
                        </a:rPr>
                        <a:t>X</a:t>
                      </a:r>
                      <a:endParaRPr lang="es-AR" sz="14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dirty="0"/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3509751"/>
                  </a:ext>
                </a:extLst>
              </a:tr>
              <a:tr h="442816"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400" u="none" strike="noStrike" kern="1200">
                          <a:effectLst/>
                        </a:rPr>
                        <a:t>E</a:t>
                      </a:r>
                      <a:endParaRPr lang="es-AR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>
                          <a:ln>
                            <a:solidFill>
                              <a:srgbClr val="00B050"/>
                            </a:solidFill>
                          </a:ln>
                        </a:rPr>
                        <a:t>√</a:t>
                      </a:r>
                      <a:endParaRPr lang="es-AR" sz="1400" b="1">
                        <a:ln>
                          <a:solidFill>
                            <a:srgbClr val="00B050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>
                          <a:ln>
                            <a:solidFill>
                              <a:srgbClr val="00B050"/>
                            </a:solidFill>
                          </a:ln>
                        </a:rPr>
                        <a:t>√</a:t>
                      </a:r>
                      <a:endParaRPr lang="es-AR" sz="1400" b="1">
                        <a:ln>
                          <a:solidFill>
                            <a:srgbClr val="00B050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dirty="0"/>
                        <a:t>1.5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dirty="0"/>
                        <a:t>16°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b="1" dirty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8058449"/>
                  </a:ext>
                </a:extLst>
              </a:tr>
              <a:tr h="442816"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400" u="none" strike="noStrike" kern="1200">
                          <a:effectLst/>
                        </a:rPr>
                        <a:t>F</a:t>
                      </a:r>
                      <a:endParaRPr lang="es-AR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>
                          <a:ln>
                            <a:solidFill>
                              <a:srgbClr val="00B050"/>
                            </a:solidFill>
                          </a:ln>
                        </a:rPr>
                        <a:t>√</a:t>
                      </a:r>
                      <a:endParaRPr lang="es-AR" sz="1400" b="1">
                        <a:ln>
                          <a:solidFill>
                            <a:srgbClr val="00B050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dirty="0">
                          <a:ln>
                            <a:solidFill>
                              <a:srgbClr val="FF0000"/>
                            </a:solidFill>
                          </a:ln>
                        </a:rPr>
                        <a:t>X</a:t>
                      </a:r>
                      <a:endParaRPr lang="es-AR" sz="14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dirty="0"/>
                        <a:t>0.13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dirty="0"/>
                        <a:t>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dirty="0"/>
                        <a:t>27°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dirty="0"/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3905469"/>
                  </a:ext>
                </a:extLst>
              </a:tr>
            </a:tbl>
          </a:graphicData>
        </a:graphic>
      </p:graphicFrame>
      <p:pic>
        <p:nvPicPr>
          <p:cNvPr id="21" name="Imagen 20">
            <a:extLst>
              <a:ext uri="{FF2B5EF4-FFF2-40B4-BE49-F238E27FC236}">
                <a16:creationId xmlns:a16="http://schemas.microsoft.com/office/drawing/2014/main" id="{90A75F07-BF38-4946-A1AF-02D2562994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2" y="169830"/>
            <a:ext cx="11379200" cy="59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822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 CuadroTexto">
            <a:extLst>
              <a:ext uri="{FF2B5EF4-FFF2-40B4-BE49-F238E27FC236}">
                <a16:creationId xmlns:a16="http://schemas.microsoft.com/office/drawing/2014/main" id="{D78D036B-52D7-44DE-914E-11E06E64DCD1}"/>
              </a:ext>
            </a:extLst>
          </p:cNvPr>
          <p:cNvSpPr txBox="1"/>
          <p:nvPr/>
        </p:nvSpPr>
        <p:spPr>
          <a:xfrm>
            <a:off x="1" y="1272429"/>
            <a:ext cx="12192000" cy="400110"/>
          </a:xfrm>
          <a:prstGeom prst="rect">
            <a:avLst/>
          </a:prstGeom>
          <a:gradFill>
            <a:gsLst>
              <a:gs pos="50000">
                <a:srgbClr val="80215C"/>
              </a:gs>
              <a:gs pos="100000">
                <a:srgbClr val="0451E4"/>
              </a:gs>
            </a:gsLst>
            <a:lin ang="21594000" scaled="0"/>
          </a:gradFill>
        </p:spPr>
        <p:txBody>
          <a:bodyPr wrap="square" lIns="360000" rtlCol="0">
            <a:spAutoFit/>
          </a:bodyPr>
          <a:lstStyle>
            <a:defPPr>
              <a:defRPr lang="es-AR"/>
            </a:defPPr>
            <a:lvl1pPr>
              <a:defRPr sz="2000" b="1" spc="10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s-AR" dirty="0"/>
              <a:t>ENSAYO DE IMBIBICIÓN ESPONTANEA </a:t>
            </a:r>
            <a:endParaRPr lang="es-ES" dirty="0"/>
          </a:p>
        </p:txBody>
      </p:sp>
      <p:sp>
        <p:nvSpPr>
          <p:cNvPr id="8" name="5 CuadroTexto">
            <a:extLst>
              <a:ext uri="{FF2B5EF4-FFF2-40B4-BE49-F238E27FC236}">
                <a16:creationId xmlns:a16="http://schemas.microsoft.com/office/drawing/2014/main" id="{5970BFED-2DE7-49B4-8978-762C299C09B8}"/>
              </a:ext>
            </a:extLst>
          </p:cNvPr>
          <p:cNvSpPr txBox="1"/>
          <p:nvPr/>
        </p:nvSpPr>
        <p:spPr>
          <a:xfrm>
            <a:off x="1425051" y="2175495"/>
            <a:ext cx="2223015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s-AR"/>
            </a:defPPr>
            <a:lvl1pPr>
              <a:defRPr b="1">
                <a:solidFill>
                  <a:srgbClr val="80215C"/>
                </a:solidFill>
              </a:defRPr>
            </a:lvl1pPr>
          </a:lstStyle>
          <a:p>
            <a:r>
              <a:rPr lang="es-AR" dirty="0"/>
              <a:t>MUESTRAS DE ROCA 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BCCA7E55-2F70-40B4-9332-8F31FECFF6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744103"/>
              </p:ext>
            </p:extLst>
          </p:nvPr>
        </p:nvGraphicFramePr>
        <p:xfrm>
          <a:off x="5796723" y="2604005"/>
          <a:ext cx="5348456" cy="262569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181098">
                  <a:extLst>
                    <a:ext uri="{9D8B030D-6E8A-4147-A177-3AD203B41FA5}">
                      <a16:colId xmlns:a16="http://schemas.microsoft.com/office/drawing/2014/main" val="1528885277"/>
                    </a:ext>
                  </a:extLst>
                </a:gridCol>
                <a:gridCol w="1188221">
                  <a:extLst>
                    <a:ext uri="{9D8B030D-6E8A-4147-A177-3AD203B41FA5}">
                      <a16:colId xmlns:a16="http://schemas.microsoft.com/office/drawing/2014/main" val="1234803099"/>
                    </a:ext>
                  </a:extLst>
                </a:gridCol>
                <a:gridCol w="920496">
                  <a:extLst>
                    <a:ext uri="{9D8B030D-6E8A-4147-A177-3AD203B41FA5}">
                      <a16:colId xmlns:a16="http://schemas.microsoft.com/office/drawing/2014/main" val="3730014775"/>
                    </a:ext>
                  </a:extLst>
                </a:gridCol>
                <a:gridCol w="1058641">
                  <a:extLst>
                    <a:ext uri="{9D8B030D-6E8A-4147-A177-3AD203B41FA5}">
                      <a16:colId xmlns:a16="http://schemas.microsoft.com/office/drawing/2014/main" val="1307845489"/>
                    </a:ext>
                  </a:extLst>
                </a:gridCol>
              </a:tblGrid>
              <a:tr h="400658">
                <a:tc>
                  <a:txBody>
                    <a:bodyPr/>
                    <a:lstStyle/>
                    <a:p>
                      <a:endParaRPr lang="es-AR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dirty="0"/>
                        <a:t>Grupo 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dirty="0"/>
                        <a:t>Grupo 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dirty="0"/>
                        <a:t>Grupo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965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sz="1400" b="1" dirty="0"/>
                        <a:t>Producto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b="1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389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sz="1400" dirty="0"/>
                        <a:t>Peso inicial [g]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dirty="0"/>
                        <a:t>442.4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/>
                        <a:t>476.2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/>
                        <a:t>551.1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668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sz="1400" dirty="0"/>
                        <a:t>Volumen oil saturado [cm</a:t>
                      </a:r>
                      <a:r>
                        <a:rPr lang="es-AR" sz="1400" baseline="30000" dirty="0"/>
                        <a:t>3</a:t>
                      </a:r>
                      <a:r>
                        <a:rPr lang="es-AR" sz="1400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dirty="0"/>
                        <a:t>4.610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/>
                        <a:t>8.244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/>
                        <a:t>7.032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4176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sz="1400" dirty="0"/>
                        <a:t>Volumen aparente [cm</a:t>
                      </a:r>
                      <a:r>
                        <a:rPr lang="es-AR" sz="1400" baseline="30000" dirty="0"/>
                        <a:t>3</a:t>
                      </a:r>
                      <a:r>
                        <a:rPr lang="es-AR" sz="1400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dirty="0"/>
                        <a:t>184.13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/>
                        <a:t>200.12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/>
                        <a:t>233.77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047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sz="1400" dirty="0"/>
                        <a:t>Área total [cm</a:t>
                      </a:r>
                      <a:r>
                        <a:rPr lang="es-AR" sz="1400" baseline="30000" dirty="0"/>
                        <a:t>2</a:t>
                      </a:r>
                      <a:r>
                        <a:rPr lang="es-AR" sz="1400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dirty="0"/>
                        <a:t>289.19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/>
                        <a:t>681.25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/>
                        <a:t>528.77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874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sz="1400" dirty="0"/>
                        <a:t>Área especifica [1/cm]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dirty="0"/>
                        <a:t>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/>
                        <a:t>3.4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dirty="0"/>
                        <a:t>2.3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5179776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CA9081D1-8E67-42F6-B3E3-D7F16B6769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493997"/>
              </p:ext>
            </p:extLst>
          </p:nvPr>
        </p:nvGraphicFramePr>
        <p:xfrm>
          <a:off x="160420" y="2604005"/>
          <a:ext cx="5348455" cy="335280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966661">
                  <a:extLst>
                    <a:ext uri="{9D8B030D-6E8A-4147-A177-3AD203B41FA5}">
                      <a16:colId xmlns:a16="http://schemas.microsoft.com/office/drawing/2014/main" val="992294073"/>
                    </a:ext>
                  </a:extLst>
                </a:gridCol>
                <a:gridCol w="653118">
                  <a:extLst>
                    <a:ext uri="{9D8B030D-6E8A-4147-A177-3AD203B41FA5}">
                      <a16:colId xmlns:a16="http://schemas.microsoft.com/office/drawing/2014/main" val="2842047069"/>
                    </a:ext>
                  </a:extLst>
                </a:gridCol>
                <a:gridCol w="815072">
                  <a:extLst>
                    <a:ext uri="{9D8B030D-6E8A-4147-A177-3AD203B41FA5}">
                      <a16:colId xmlns:a16="http://schemas.microsoft.com/office/drawing/2014/main" val="339745577"/>
                    </a:ext>
                  </a:extLst>
                </a:gridCol>
                <a:gridCol w="1053340">
                  <a:extLst>
                    <a:ext uri="{9D8B030D-6E8A-4147-A177-3AD203B41FA5}">
                      <a16:colId xmlns:a16="http://schemas.microsoft.com/office/drawing/2014/main" val="3511057474"/>
                    </a:ext>
                  </a:extLst>
                </a:gridCol>
                <a:gridCol w="1190024">
                  <a:extLst>
                    <a:ext uri="{9D8B030D-6E8A-4147-A177-3AD203B41FA5}">
                      <a16:colId xmlns:a16="http://schemas.microsoft.com/office/drawing/2014/main" val="1569713913"/>
                    </a:ext>
                  </a:extLst>
                </a:gridCol>
                <a:gridCol w="670240">
                  <a:extLst>
                    <a:ext uri="{9D8B030D-6E8A-4147-A177-3AD203B41FA5}">
                      <a16:colId xmlns:a16="http://schemas.microsoft.com/office/drawing/2014/main" val="1521555157"/>
                    </a:ext>
                  </a:extLst>
                </a:gridCol>
              </a:tblGrid>
              <a:tr h="263940">
                <a:tc rowSpan="2">
                  <a:txBody>
                    <a:bodyPr/>
                    <a:lstStyle/>
                    <a:p>
                      <a:r>
                        <a:rPr lang="es-AR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Muestra</a:t>
                      </a: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dirty="0"/>
                        <a:t>Mineralogía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AR" sz="16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AR" sz="16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A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AR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5112844"/>
                  </a:ext>
                </a:extLst>
              </a:tr>
              <a:tr h="263940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b="1" dirty="0">
                          <a:solidFill>
                            <a:schemeClr val="bg1"/>
                          </a:solidFill>
                        </a:rPr>
                        <a:t>Arcilla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b="1" dirty="0">
                          <a:solidFill>
                            <a:schemeClr val="bg1"/>
                          </a:solidFill>
                        </a:rPr>
                        <a:t>Cuarzo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b="1" dirty="0">
                          <a:solidFill>
                            <a:schemeClr val="bg1"/>
                          </a:solidFill>
                        </a:rPr>
                        <a:t>Feldespato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b="1" dirty="0">
                          <a:solidFill>
                            <a:schemeClr val="bg1"/>
                          </a:solidFill>
                        </a:rPr>
                        <a:t>Carbonato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b="1" dirty="0">
                          <a:solidFill>
                            <a:schemeClr val="bg1"/>
                          </a:solidFill>
                        </a:rPr>
                        <a:t>TOC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790496"/>
                  </a:ext>
                </a:extLst>
              </a:tr>
              <a:tr h="263940">
                <a:tc>
                  <a:txBody>
                    <a:bodyPr/>
                    <a:lstStyle/>
                    <a:p>
                      <a:r>
                        <a:rPr lang="es-AR" sz="1400" b="1" dirty="0"/>
                        <a:t>Grupo 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7623690"/>
                  </a:ext>
                </a:extLst>
              </a:tr>
              <a:tr h="263940">
                <a:tc>
                  <a:txBody>
                    <a:bodyPr/>
                    <a:lstStyle/>
                    <a:p>
                      <a:r>
                        <a:rPr lang="es-AR" sz="1400" dirty="0"/>
                        <a:t>6-17-22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/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/>
                        <a:t>23%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/>
                        <a:t>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/>
                        <a:t>4.8%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33511"/>
                  </a:ext>
                </a:extLst>
              </a:tr>
              <a:tr h="263940">
                <a:tc>
                  <a:txBody>
                    <a:bodyPr/>
                    <a:lstStyle/>
                    <a:p>
                      <a:r>
                        <a:rPr lang="es-AR" sz="1400" dirty="0"/>
                        <a:t>6-15-11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/>
                        <a:t>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/>
                        <a:t>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/>
                        <a:t>22%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/>
                        <a:t>31%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/>
                        <a:t>4.9%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227179"/>
                  </a:ext>
                </a:extLst>
              </a:tr>
              <a:tr h="263940">
                <a:tc>
                  <a:txBody>
                    <a:bodyPr/>
                    <a:lstStyle/>
                    <a:p>
                      <a:r>
                        <a:rPr lang="es-AR" sz="1400" b="1" dirty="0"/>
                        <a:t>Grupo 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AR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AR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AR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AR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AR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589200"/>
                  </a:ext>
                </a:extLst>
              </a:tr>
              <a:tr h="263940">
                <a:tc>
                  <a:txBody>
                    <a:bodyPr/>
                    <a:lstStyle/>
                    <a:p>
                      <a:r>
                        <a:rPr lang="es-AR" sz="1400" dirty="0"/>
                        <a:t>6-11-8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/>
                        <a:t>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/>
                        <a:t>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/>
                        <a:t>18%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/>
                        <a:t>5.6%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7488032"/>
                  </a:ext>
                </a:extLst>
              </a:tr>
              <a:tr h="263940">
                <a:tc>
                  <a:txBody>
                    <a:bodyPr/>
                    <a:lstStyle/>
                    <a:p>
                      <a:r>
                        <a:rPr lang="es-AR" sz="1400" dirty="0"/>
                        <a:t>6-12-9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/>
                        <a:t>24%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/>
                        <a:t>32%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/>
                        <a:t>22%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/>
                        <a:t>5.1%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2631584"/>
                  </a:ext>
                </a:extLst>
              </a:tr>
              <a:tr h="263940">
                <a:tc>
                  <a:txBody>
                    <a:bodyPr/>
                    <a:lstStyle/>
                    <a:p>
                      <a:r>
                        <a:rPr lang="es-AR" sz="1400" b="1" dirty="0"/>
                        <a:t>Grupo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AR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AR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AR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AR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AR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069380"/>
                  </a:ext>
                </a:extLst>
              </a:tr>
              <a:tr h="263940">
                <a:tc>
                  <a:txBody>
                    <a:bodyPr/>
                    <a:lstStyle/>
                    <a:p>
                      <a:r>
                        <a:rPr lang="es-AR" sz="1400" dirty="0"/>
                        <a:t>6-1-1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/>
                        <a:t>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/>
                        <a:t>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/>
                        <a:t>18%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/>
                        <a:t>4.3%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2142311"/>
                  </a:ext>
                </a:extLst>
              </a:tr>
              <a:tr h="263940">
                <a:tc>
                  <a:txBody>
                    <a:bodyPr/>
                    <a:lstStyle/>
                    <a:p>
                      <a:r>
                        <a:rPr lang="es-AR" sz="1400"/>
                        <a:t>6-7-5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dirty="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/>
                        <a:t>34%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/>
                        <a:t>18%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dirty="0"/>
                        <a:t>5.8%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896179"/>
                  </a:ext>
                </a:extLst>
              </a:tr>
            </a:tbl>
          </a:graphicData>
        </a:graphic>
      </p:graphicFrame>
      <p:pic>
        <p:nvPicPr>
          <p:cNvPr id="22" name="Imagen 21">
            <a:extLst>
              <a:ext uri="{FF2B5EF4-FFF2-40B4-BE49-F238E27FC236}">
                <a16:creationId xmlns:a16="http://schemas.microsoft.com/office/drawing/2014/main" id="{EA212C96-B6E0-4671-93C8-195BA89B92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2" y="169830"/>
            <a:ext cx="11379200" cy="599643"/>
          </a:xfrm>
          <a:prstGeom prst="rect">
            <a:avLst/>
          </a:prstGeom>
        </p:spPr>
      </p:pic>
      <p:sp>
        <p:nvSpPr>
          <p:cNvPr id="11" name="5 CuadroTexto">
            <a:extLst>
              <a:ext uri="{FF2B5EF4-FFF2-40B4-BE49-F238E27FC236}">
                <a16:creationId xmlns:a16="http://schemas.microsoft.com/office/drawing/2014/main" id="{B9E8728C-7C23-49FE-8991-86F95B5D8AEF}"/>
              </a:ext>
            </a:extLst>
          </p:cNvPr>
          <p:cNvSpPr txBox="1"/>
          <p:nvPr/>
        </p:nvSpPr>
        <p:spPr>
          <a:xfrm>
            <a:off x="6803690" y="2175495"/>
            <a:ext cx="3334521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s-AR"/>
            </a:defPPr>
            <a:lvl1pPr>
              <a:defRPr b="1">
                <a:solidFill>
                  <a:srgbClr val="80215C"/>
                </a:solidFill>
              </a:defRPr>
            </a:lvl1pPr>
          </a:lstStyle>
          <a:p>
            <a:r>
              <a:rPr lang="es-AR" dirty="0"/>
              <a:t>SISTEMAS ROCA/SURFACTANTE  </a:t>
            </a:r>
          </a:p>
        </p:txBody>
      </p:sp>
    </p:spTree>
    <p:extLst>
      <p:ext uri="{BB962C8B-B14F-4D97-AF65-F5344CB8AC3E}">
        <p14:creationId xmlns:p14="http://schemas.microsoft.com/office/powerpoint/2010/main" val="3233463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 CuadroTexto">
            <a:extLst>
              <a:ext uri="{FF2B5EF4-FFF2-40B4-BE49-F238E27FC236}">
                <a16:creationId xmlns:a16="http://schemas.microsoft.com/office/drawing/2014/main" id="{D78D036B-52D7-44DE-914E-11E06E64DCD1}"/>
              </a:ext>
            </a:extLst>
          </p:cNvPr>
          <p:cNvSpPr txBox="1"/>
          <p:nvPr/>
        </p:nvSpPr>
        <p:spPr>
          <a:xfrm>
            <a:off x="1" y="1272429"/>
            <a:ext cx="12192000" cy="400110"/>
          </a:xfrm>
          <a:prstGeom prst="rect">
            <a:avLst/>
          </a:prstGeom>
          <a:gradFill>
            <a:gsLst>
              <a:gs pos="50000">
                <a:srgbClr val="80215C"/>
              </a:gs>
              <a:gs pos="100000">
                <a:srgbClr val="0451E4"/>
              </a:gs>
            </a:gsLst>
            <a:lin ang="21594000" scaled="0"/>
          </a:gradFill>
        </p:spPr>
        <p:txBody>
          <a:bodyPr wrap="square" lIns="360000" rtlCol="0">
            <a:spAutoFit/>
          </a:bodyPr>
          <a:lstStyle>
            <a:defPPr>
              <a:defRPr lang="es-AR"/>
            </a:defPPr>
            <a:lvl1pPr>
              <a:defRPr sz="2000" b="1" spc="10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s-AR" dirty="0"/>
              <a:t>ENSAYO DE IMBIBICIÓN ESPONTANEA </a:t>
            </a:r>
            <a:endParaRPr lang="es-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C9C0D1C-2C7B-49E3-BACB-91A579732CB9}"/>
              </a:ext>
            </a:extLst>
          </p:cNvPr>
          <p:cNvSpPr txBox="1"/>
          <p:nvPr/>
        </p:nvSpPr>
        <p:spPr>
          <a:xfrm>
            <a:off x="266902" y="1805529"/>
            <a:ext cx="4369848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s-AR"/>
            </a:defPPr>
            <a:lvl1pPr>
              <a:defRPr b="1">
                <a:solidFill>
                  <a:srgbClr val="80215C"/>
                </a:solidFill>
              </a:defRPr>
            </a:lvl1pPr>
          </a:lstStyle>
          <a:p>
            <a:r>
              <a:rPr lang="es-AR" dirty="0"/>
              <a:t>DISEÑO EXPERIMENTAL 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76C574ED-598F-42AF-9314-AE7302518CE3}"/>
              </a:ext>
            </a:extLst>
          </p:cNvPr>
          <p:cNvSpPr txBox="1"/>
          <p:nvPr/>
        </p:nvSpPr>
        <p:spPr>
          <a:xfrm>
            <a:off x="305713" y="6385792"/>
            <a:ext cx="2987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20000"/>
            </a:pPr>
            <a:r>
              <a:rPr lang="es-AR" sz="1400" b="1" dirty="0"/>
              <a:t>Esquema de dispositivo experimental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EF18BBBC-07C9-46F1-85F1-32243FA1F6C6}"/>
              </a:ext>
            </a:extLst>
          </p:cNvPr>
          <p:cNvGrpSpPr/>
          <p:nvPr/>
        </p:nvGrpSpPr>
        <p:grpSpPr>
          <a:xfrm>
            <a:off x="3598502" y="2666142"/>
            <a:ext cx="8515484" cy="3658027"/>
            <a:chOff x="3453969" y="2506396"/>
            <a:chExt cx="8558138" cy="3658027"/>
          </a:xfrm>
        </p:grpSpPr>
        <p:graphicFrame>
          <p:nvGraphicFramePr>
            <p:cNvPr id="3" name="Diagrama 2">
              <a:extLst>
                <a:ext uri="{FF2B5EF4-FFF2-40B4-BE49-F238E27FC236}">
                  <a16:creationId xmlns:a16="http://schemas.microsoft.com/office/drawing/2014/main" id="{0CD9ECFD-D8C9-48B0-ADF4-63F1F58997D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254637304"/>
                </p:ext>
              </p:extLst>
            </p:nvPr>
          </p:nvGraphicFramePr>
          <p:xfrm>
            <a:off x="3453969" y="2506396"/>
            <a:ext cx="8558138" cy="365802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9A7B0C66-4340-4FBD-8598-F1373DFE9486}"/>
                </a:ext>
              </a:extLst>
            </p:cNvPr>
            <p:cNvSpPr txBox="1"/>
            <p:nvPr/>
          </p:nvSpPr>
          <p:spPr>
            <a:xfrm>
              <a:off x="3777596" y="4150743"/>
              <a:ext cx="70303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/>
                <a:t>   </a:t>
              </a:r>
              <a:r>
                <a:rPr lang="es-AR" sz="1400" b="1" dirty="0"/>
                <a:t>1                               2                              3                              4                              5                              6 </a:t>
              </a:r>
            </a:p>
          </p:txBody>
        </p:sp>
      </p:grpSp>
      <p:pic>
        <p:nvPicPr>
          <p:cNvPr id="35" name="Imagen 34">
            <a:extLst>
              <a:ext uri="{FF2B5EF4-FFF2-40B4-BE49-F238E27FC236}">
                <a16:creationId xmlns:a16="http://schemas.microsoft.com/office/drawing/2014/main" id="{A34ECD36-6722-40EE-B5C7-B555CF07DA2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2" y="169830"/>
            <a:ext cx="11379200" cy="599643"/>
          </a:xfrm>
          <a:prstGeom prst="rect">
            <a:avLst/>
          </a:prstGeom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B1B805A9-B8BF-4C94-BE6C-601A7F281F8A}"/>
              </a:ext>
            </a:extLst>
          </p:cNvPr>
          <p:cNvGrpSpPr/>
          <p:nvPr/>
        </p:nvGrpSpPr>
        <p:grpSpPr>
          <a:xfrm>
            <a:off x="153571" y="2358980"/>
            <a:ext cx="3291420" cy="3842693"/>
            <a:chOff x="153571" y="2358980"/>
            <a:chExt cx="3291420" cy="3842693"/>
          </a:xfrm>
        </p:grpSpPr>
        <p:grpSp>
          <p:nvGrpSpPr>
            <p:cNvPr id="29" name="Grupo 28">
              <a:extLst>
                <a:ext uri="{FF2B5EF4-FFF2-40B4-BE49-F238E27FC236}">
                  <a16:creationId xmlns:a16="http://schemas.microsoft.com/office/drawing/2014/main" id="{55A92E6A-DA36-4BD8-827B-FB93A0A66A1F}"/>
                </a:ext>
              </a:extLst>
            </p:cNvPr>
            <p:cNvGrpSpPr/>
            <p:nvPr/>
          </p:nvGrpSpPr>
          <p:grpSpPr>
            <a:xfrm>
              <a:off x="153571" y="2358980"/>
              <a:ext cx="3291420" cy="3842693"/>
              <a:chOff x="1709860" y="1463491"/>
              <a:chExt cx="2825628" cy="3463840"/>
            </a:xfrm>
          </p:grpSpPr>
          <p:grpSp>
            <p:nvGrpSpPr>
              <p:cNvPr id="30" name="Grupo 29">
                <a:extLst>
                  <a:ext uri="{FF2B5EF4-FFF2-40B4-BE49-F238E27FC236}">
                    <a16:creationId xmlns:a16="http://schemas.microsoft.com/office/drawing/2014/main" id="{50EEF163-C252-4CEA-B0BA-34354ACC7D41}"/>
                  </a:ext>
                </a:extLst>
              </p:cNvPr>
              <p:cNvGrpSpPr/>
              <p:nvPr/>
            </p:nvGrpSpPr>
            <p:grpSpPr>
              <a:xfrm>
                <a:off x="1709860" y="1463491"/>
                <a:ext cx="2825628" cy="3463840"/>
                <a:chOff x="1709860" y="1463491"/>
                <a:chExt cx="2825628" cy="3463840"/>
              </a:xfrm>
            </p:grpSpPr>
            <p:pic>
              <p:nvPicPr>
                <p:cNvPr id="32" name="Imagen 31">
                  <a:extLst>
                    <a:ext uri="{FF2B5EF4-FFF2-40B4-BE49-F238E27FC236}">
                      <a16:creationId xmlns:a16="http://schemas.microsoft.com/office/drawing/2014/main" id="{72945742-EF21-49F6-A6F0-E57D2C473B3D}"/>
                    </a:ext>
                  </a:extLst>
                </p:cNvPr>
                <p:cNvPicPr/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09860" y="1463491"/>
                  <a:ext cx="2825628" cy="3463840"/>
                </a:xfrm>
                <a:prstGeom prst="rect">
                  <a:avLst/>
                </a:prstGeom>
                <a:noFill/>
              </p:spPr>
            </p:pic>
            <p:sp>
              <p:nvSpPr>
                <p:cNvPr id="33" name="Rectángulo: esquinas redondeadas 32">
                  <a:extLst>
                    <a:ext uri="{FF2B5EF4-FFF2-40B4-BE49-F238E27FC236}">
                      <a16:creationId xmlns:a16="http://schemas.microsoft.com/office/drawing/2014/main" id="{60282905-7EEE-4BF5-81BD-EDE2ED773F25}"/>
                    </a:ext>
                  </a:extLst>
                </p:cNvPr>
                <p:cNvSpPr/>
                <p:nvPr/>
              </p:nvSpPr>
              <p:spPr>
                <a:xfrm>
                  <a:off x="1752514" y="2403230"/>
                  <a:ext cx="853075" cy="2374513"/>
                </a:xfrm>
                <a:prstGeom prst="roundRect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</p:grpSp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640299DD-3955-4D91-B9FC-CC37D67BFC9E}"/>
                  </a:ext>
                </a:extLst>
              </p:cNvPr>
              <p:cNvSpPr txBox="1"/>
              <p:nvPr/>
            </p:nvSpPr>
            <p:spPr>
              <a:xfrm>
                <a:off x="1858627" y="2604700"/>
                <a:ext cx="62857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sz="1200"/>
                  <a:t>100°C</a:t>
                </a:r>
              </a:p>
            </p:txBody>
          </p:sp>
        </p:grp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E6F39157-129F-40B8-8D52-653E3F96238E}"/>
                </a:ext>
              </a:extLst>
            </p:cNvPr>
            <p:cNvSpPr txBox="1"/>
            <p:nvPr/>
          </p:nvSpPr>
          <p:spPr>
            <a:xfrm>
              <a:off x="1365919" y="4917856"/>
              <a:ext cx="43336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AR" sz="1000" dirty="0"/>
                <a:t>150 </a:t>
              </a:r>
            </a:p>
            <a:p>
              <a:r>
                <a:rPr lang="es-AR" sz="1000" dirty="0"/>
                <a:t>psia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6999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 CuadroTexto">
            <a:extLst>
              <a:ext uri="{FF2B5EF4-FFF2-40B4-BE49-F238E27FC236}">
                <a16:creationId xmlns:a16="http://schemas.microsoft.com/office/drawing/2014/main" id="{D78D036B-52D7-44DE-914E-11E06E64DCD1}"/>
              </a:ext>
            </a:extLst>
          </p:cNvPr>
          <p:cNvSpPr txBox="1"/>
          <p:nvPr/>
        </p:nvSpPr>
        <p:spPr>
          <a:xfrm>
            <a:off x="1" y="1272429"/>
            <a:ext cx="12192000" cy="400110"/>
          </a:xfrm>
          <a:prstGeom prst="rect">
            <a:avLst/>
          </a:prstGeom>
          <a:gradFill>
            <a:gsLst>
              <a:gs pos="50000">
                <a:srgbClr val="80215C"/>
              </a:gs>
              <a:gs pos="100000">
                <a:srgbClr val="0451E4"/>
              </a:gs>
            </a:gsLst>
            <a:lin ang="21594000" scaled="0"/>
          </a:gradFill>
        </p:spPr>
        <p:txBody>
          <a:bodyPr wrap="square" lIns="360000" rtlCol="0">
            <a:spAutoFit/>
          </a:bodyPr>
          <a:lstStyle>
            <a:defPPr>
              <a:defRPr lang="es-AR"/>
            </a:defPPr>
            <a:lvl1pPr>
              <a:defRPr sz="2000" b="1" spc="10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s-AR" dirty="0"/>
              <a:t>ENSAYO DE IMBIBICIÓN ESPONTANEA</a:t>
            </a:r>
            <a:endParaRPr lang="es-ES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F68FC5F2-29AD-4707-914B-4A1F7F50E927}"/>
              </a:ext>
            </a:extLst>
          </p:cNvPr>
          <p:cNvGrpSpPr/>
          <p:nvPr/>
        </p:nvGrpSpPr>
        <p:grpSpPr>
          <a:xfrm>
            <a:off x="7127808" y="2280646"/>
            <a:ext cx="4004369" cy="3826665"/>
            <a:chOff x="1064760" y="3194655"/>
            <a:chExt cx="3048156" cy="2978986"/>
          </a:xfrm>
        </p:grpSpPr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0576A45E-B935-447E-A331-2DE35E9351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29" t="19355" r="28718"/>
            <a:stretch/>
          </p:blipFill>
          <p:spPr>
            <a:xfrm>
              <a:off x="2044167" y="3194655"/>
              <a:ext cx="979454" cy="2978986"/>
            </a:xfrm>
            <a:prstGeom prst="rect">
              <a:avLst/>
            </a:prstGeom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89D37787-CAF7-430D-AC03-D94FE0D444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34" t="19273" r="34195" b="5669"/>
            <a:stretch/>
          </p:blipFill>
          <p:spPr>
            <a:xfrm>
              <a:off x="3220756" y="3194655"/>
              <a:ext cx="892160" cy="2978986"/>
            </a:xfrm>
            <a:prstGeom prst="rect">
              <a:avLst/>
            </a:prstGeom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62282752-C442-47AE-A1C4-3D617F9E6E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4760" y="3194655"/>
              <a:ext cx="823751" cy="2978986"/>
            </a:xfrm>
            <a:prstGeom prst="rect">
              <a:avLst/>
            </a:prstGeom>
          </p:spPr>
        </p:pic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EFCE32C0-729D-4BF8-9124-1B01987AA654}"/>
                </a:ext>
              </a:extLst>
            </p:cNvPr>
            <p:cNvSpPr txBox="1"/>
            <p:nvPr/>
          </p:nvSpPr>
          <p:spPr>
            <a:xfrm flipH="1">
              <a:off x="2101045" y="4290887"/>
              <a:ext cx="823750" cy="31147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000" dirty="0" err="1"/>
                <a:t>Prod</a:t>
              </a:r>
              <a:r>
                <a:rPr lang="es-AR" sz="1000" dirty="0"/>
                <a:t>. A</a:t>
              </a:r>
            </a:p>
            <a:p>
              <a:pPr algn="ctr"/>
              <a:r>
                <a:rPr lang="es-AR" sz="1000" dirty="0"/>
                <a:t>Grupo A2</a:t>
              </a: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4E4140D5-9333-472C-8F96-7C2D7A6CDDDF}"/>
                </a:ext>
              </a:extLst>
            </p:cNvPr>
            <p:cNvSpPr txBox="1"/>
            <p:nvPr/>
          </p:nvSpPr>
          <p:spPr>
            <a:xfrm flipH="1">
              <a:off x="1069758" y="4290887"/>
              <a:ext cx="746987" cy="31147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000" dirty="0" err="1"/>
                <a:t>Prod</a:t>
              </a:r>
              <a:r>
                <a:rPr lang="es-AR" sz="1000" dirty="0"/>
                <a:t>. E</a:t>
              </a:r>
            </a:p>
            <a:p>
              <a:pPr algn="ctr"/>
              <a:r>
                <a:rPr lang="es-AR" sz="1000" dirty="0"/>
                <a:t>Grupo A1</a:t>
              </a:r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02AB340B-294E-4CDA-9BF0-946B06876BE2}"/>
                </a:ext>
              </a:extLst>
            </p:cNvPr>
            <p:cNvSpPr txBox="1"/>
            <p:nvPr/>
          </p:nvSpPr>
          <p:spPr>
            <a:xfrm flipH="1">
              <a:off x="3220756" y="4284038"/>
              <a:ext cx="823750" cy="31147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000" dirty="0" err="1"/>
                <a:t>Prod</a:t>
              </a:r>
              <a:r>
                <a:rPr lang="es-AR" sz="1000" dirty="0"/>
                <a:t>. C</a:t>
              </a:r>
            </a:p>
            <a:p>
              <a:pPr algn="ctr"/>
              <a:r>
                <a:rPr lang="es-AR" sz="1000" dirty="0"/>
                <a:t>Grupo B</a:t>
              </a:r>
            </a:p>
          </p:txBody>
        </p:sp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2F61C92-70A5-40F9-A596-904DCE3CFEC7}"/>
              </a:ext>
            </a:extLst>
          </p:cNvPr>
          <p:cNvSpPr txBox="1"/>
          <p:nvPr/>
        </p:nvSpPr>
        <p:spPr>
          <a:xfrm>
            <a:off x="241856" y="1793912"/>
            <a:ext cx="161264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s-AR"/>
            </a:defPPr>
            <a:lvl1pPr>
              <a:defRPr b="1">
                <a:solidFill>
                  <a:srgbClr val="80215C"/>
                </a:solidFill>
              </a:defRPr>
            </a:lvl1pPr>
          </a:lstStyle>
          <a:p>
            <a:r>
              <a:rPr lang="es-AR" dirty="0"/>
              <a:t>RESULTADOS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1941666C-45E5-419E-A8FF-03258C3E0190}"/>
              </a:ext>
            </a:extLst>
          </p:cNvPr>
          <p:cNvSpPr txBox="1"/>
          <p:nvPr/>
        </p:nvSpPr>
        <p:spPr>
          <a:xfrm>
            <a:off x="241856" y="6224713"/>
            <a:ext cx="58541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s-AR" sz="1400" b="1" dirty="0"/>
              <a:t>Método Np1: </a:t>
            </a:r>
            <a:r>
              <a:rPr lang="es-AR" sz="1400" dirty="0"/>
              <a:t>Producción petróleo/área especifica para cada grupo de roca</a:t>
            </a:r>
          </a:p>
          <a:p>
            <a:pPr indent="-180975">
              <a:buFont typeface="Arial" panose="020B0604020202020204" pitchFamily="34" charset="0"/>
              <a:buChar char="•"/>
            </a:pPr>
            <a:r>
              <a:rPr lang="es-AR" sz="1400" b="1" dirty="0"/>
              <a:t>Método Np2: </a:t>
            </a:r>
            <a:r>
              <a:rPr lang="en-US" sz="1400" dirty="0"/>
              <a:t>Producción petróleo/area especifica normalizada por grupo B</a:t>
            </a:r>
          </a:p>
        </p:txBody>
      </p:sp>
      <p:graphicFrame>
        <p:nvGraphicFramePr>
          <p:cNvPr id="38" name="Gráfico 37">
            <a:extLst>
              <a:ext uri="{FF2B5EF4-FFF2-40B4-BE49-F238E27FC236}">
                <a16:creationId xmlns:a16="http://schemas.microsoft.com/office/drawing/2014/main" id="{C84F8A12-EACA-4CF8-8D0E-232807E94E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8291628"/>
              </p:ext>
            </p:extLst>
          </p:nvPr>
        </p:nvGraphicFramePr>
        <p:xfrm>
          <a:off x="241856" y="2280646"/>
          <a:ext cx="6083993" cy="3826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6" name="Imagen 25">
            <a:extLst>
              <a:ext uri="{FF2B5EF4-FFF2-40B4-BE49-F238E27FC236}">
                <a16:creationId xmlns:a16="http://schemas.microsoft.com/office/drawing/2014/main" id="{B8279E52-5674-44F4-B7B2-567B8749E5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2" y="169830"/>
            <a:ext cx="11379200" cy="59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613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 CuadroTexto">
            <a:extLst>
              <a:ext uri="{FF2B5EF4-FFF2-40B4-BE49-F238E27FC236}">
                <a16:creationId xmlns:a16="http://schemas.microsoft.com/office/drawing/2014/main" id="{D78D036B-52D7-44DE-914E-11E06E64DCD1}"/>
              </a:ext>
            </a:extLst>
          </p:cNvPr>
          <p:cNvSpPr txBox="1"/>
          <p:nvPr/>
        </p:nvSpPr>
        <p:spPr>
          <a:xfrm>
            <a:off x="0" y="1272429"/>
            <a:ext cx="12192000" cy="400110"/>
          </a:xfrm>
          <a:prstGeom prst="rect">
            <a:avLst/>
          </a:prstGeom>
          <a:gradFill>
            <a:gsLst>
              <a:gs pos="50000">
                <a:srgbClr val="80215C"/>
              </a:gs>
              <a:gs pos="100000">
                <a:srgbClr val="0451E4"/>
              </a:gs>
            </a:gsLst>
            <a:lin ang="21594000" scaled="0"/>
          </a:gradFill>
        </p:spPr>
        <p:txBody>
          <a:bodyPr wrap="square" lIns="360000" rtlCol="0">
            <a:spAutoFit/>
          </a:bodyPr>
          <a:lstStyle>
            <a:defPPr>
              <a:defRPr lang="es-AR"/>
            </a:defPPr>
            <a:lvl1pPr>
              <a:defRPr sz="2000" b="1" spc="10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s-AR" dirty="0"/>
              <a:t>CONCLUSIONES </a:t>
            </a:r>
            <a:endParaRPr lang="es-ES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501090C2-AE56-4FBC-AE91-CD5A3ECAE8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2" y="169830"/>
            <a:ext cx="11379200" cy="599643"/>
          </a:xfrm>
          <a:prstGeom prst="rect">
            <a:avLst/>
          </a:prstGeom>
        </p:spPr>
      </p:pic>
      <p:graphicFrame>
        <p:nvGraphicFramePr>
          <p:cNvPr id="22" name="CuadroTexto 8">
            <a:extLst>
              <a:ext uri="{FF2B5EF4-FFF2-40B4-BE49-F238E27FC236}">
                <a16:creationId xmlns:a16="http://schemas.microsoft.com/office/drawing/2014/main" id="{F6F6A569-931C-DA35-E1C5-97AFED4264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5399054"/>
              </p:ext>
            </p:extLst>
          </p:nvPr>
        </p:nvGraphicFramePr>
        <p:xfrm>
          <a:off x="629176" y="2474494"/>
          <a:ext cx="10933648" cy="2457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34102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id="{D293F09E-1262-4AD6-BA74-9786BE00DB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2" y="169830"/>
            <a:ext cx="11379200" cy="599643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0016D22F-5370-4EC5-BDBA-5000C035B04B}"/>
              </a:ext>
            </a:extLst>
          </p:cNvPr>
          <p:cNvSpPr txBox="1">
            <a:spLocks/>
          </p:cNvSpPr>
          <p:nvPr/>
        </p:nvSpPr>
        <p:spPr>
          <a:xfrm>
            <a:off x="838200" y="3429000"/>
            <a:ext cx="10515600" cy="17874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AR" sz="4000" b="1" dirty="0">
                <a:ea typeface="Calibri" panose="020F0502020204030204" pitchFamily="34" charset="0"/>
                <a:cs typeface="Times New Roman" panose="02020603050405020304" pitchFamily="18" charset="0"/>
              </a:rPr>
              <a:t>MUCHAS GRACIAS!! </a:t>
            </a:r>
          </a:p>
          <a:p>
            <a:pPr algn="ctr"/>
            <a:endParaRPr lang="es-AR" sz="4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AR" sz="40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¿PREGUNTAS?</a:t>
            </a:r>
            <a:br>
              <a:rPr lang="es-AR" sz="4000" b="1" i="1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AR" sz="4000" b="1" i="1" dirty="0"/>
          </a:p>
        </p:txBody>
      </p:sp>
    </p:spTree>
    <p:extLst>
      <p:ext uri="{BB962C8B-B14F-4D97-AF65-F5344CB8AC3E}">
        <p14:creationId xmlns:p14="http://schemas.microsoft.com/office/powerpoint/2010/main" val="3923208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Marcador de posición de imagen 14">
            <a:extLst>
              <a:ext uri="{FF2B5EF4-FFF2-40B4-BE49-F238E27FC236}">
                <a16:creationId xmlns:a16="http://schemas.microsoft.com/office/drawing/2014/main" id="{A9100F19-08C1-46BA-9C82-BD196894AE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8" t="20302" r="7553" b="40337"/>
          <a:stretch/>
        </p:blipFill>
        <p:spPr>
          <a:xfrm>
            <a:off x="49" y="1104525"/>
            <a:ext cx="12191952" cy="2307664"/>
          </a:xfrm>
          <a:prstGeom prst="rect">
            <a:avLst/>
          </a:prstGeom>
        </p:spPr>
      </p:pic>
      <p:sp>
        <p:nvSpPr>
          <p:cNvPr id="96" name="Text Placeholder 25">
            <a:extLst>
              <a:ext uri="{FF2B5EF4-FFF2-40B4-BE49-F238E27FC236}">
                <a16:creationId xmlns:a16="http://schemas.microsoft.com/office/drawing/2014/main" id="{D589BA83-9CB4-4374-B6A1-59582D2065A3}"/>
              </a:ext>
            </a:extLst>
          </p:cNvPr>
          <p:cNvSpPr txBox="1">
            <a:spLocks/>
          </p:cNvSpPr>
          <p:nvPr/>
        </p:nvSpPr>
        <p:spPr>
          <a:xfrm>
            <a:off x="4447069" y="3630459"/>
            <a:ext cx="3416771" cy="40456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AR" dirty="0"/>
              <a:t>INTRODUCCIÓN</a:t>
            </a:r>
            <a:endParaRPr lang="x-none" dirty="0"/>
          </a:p>
        </p:txBody>
      </p:sp>
      <p:sp>
        <p:nvSpPr>
          <p:cNvPr id="97" name="11 Marcador de texto">
            <a:extLst>
              <a:ext uri="{FF2B5EF4-FFF2-40B4-BE49-F238E27FC236}">
                <a16:creationId xmlns:a16="http://schemas.microsoft.com/office/drawing/2014/main" id="{0DCE74ED-EEA5-42ED-B1C1-F126757A58A8}"/>
              </a:ext>
            </a:extLst>
          </p:cNvPr>
          <p:cNvSpPr txBox="1">
            <a:spLocks/>
          </p:cNvSpPr>
          <p:nvPr/>
        </p:nvSpPr>
        <p:spPr>
          <a:xfrm>
            <a:off x="4447068" y="4135410"/>
            <a:ext cx="3416772" cy="40456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/>
              <a:t>OBJETIVO </a:t>
            </a:r>
          </a:p>
        </p:txBody>
      </p:sp>
      <p:sp>
        <p:nvSpPr>
          <p:cNvPr id="98" name="13 Marcador de texto">
            <a:extLst>
              <a:ext uri="{FF2B5EF4-FFF2-40B4-BE49-F238E27FC236}">
                <a16:creationId xmlns:a16="http://schemas.microsoft.com/office/drawing/2014/main" id="{E1889B3D-6B49-43CD-8E89-4C6B849750F1}"/>
              </a:ext>
            </a:extLst>
          </p:cNvPr>
          <p:cNvSpPr txBox="1">
            <a:spLocks/>
          </p:cNvSpPr>
          <p:nvPr/>
        </p:nvSpPr>
        <p:spPr>
          <a:xfrm>
            <a:off x="4447067" y="4625623"/>
            <a:ext cx="3416771" cy="40456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/>
              <a:t>METODOLOGÍA</a:t>
            </a:r>
          </a:p>
        </p:txBody>
      </p:sp>
      <p:sp>
        <p:nvSpPr>
          <p:cNvPr id="99" name="15 Marcador de texto">
            <a:extLst>
              <a:ext uri="{FF2B5EF4-FFF2-40B4-BE49-F238E27FC236}">
                <a16:creationId xmlns:a16="http://schemas.microsoft.com/office/drawing/2014/main" id="{0DFA0670-6F2C-4D3A-8F0C-B914BCAC78B2}"/>
              </a:ext>
            </a:extLst>
          </p:cNvPr>
          <p:cNvSpPr txBox="1">
            <a:spLocks/>
          </p:cNvSpPr>
          <p:nvPr/>
        </p:nvSpPr>
        <p:spPr>
          <a:xfrm>
            <a:off x="4447067" y="5130574"/>
            <a:ext cx="3416771" cy="40456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/>
              <a:t>RESULTADOS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8F20F76-3B46-4C72-8422-2845C56D79E8}"/>
              </a:ext>
            </a:extLst>
          </p:cNvPr>
          <p:cNvSpPr txBox="1"/>
          <p:nvPr/>
        </p:nvSpPr>
        <p:spPr>
          <a:xfrm>
            <a:off x="3825933" y="3630459"/>
            <a:ext cx="506834" cy="400110"/>
          </a:xfrm>
          <a:prstGeom prst="rect">
            <a:avLst/>
          </a:prstGeom>
          <a:solidFill>
            <a:srgbClr val="80215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20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2" name="CuadroTexto 101">
            <a:extLst>
              <a:ext uri="{FF2B5EF4-FFF2-40B4-BE49-F238E27FC236}">
                <a16:creationId xmlns:a16="http://schemas.microsoft.com/office/drawing/2014/main" id="{8107EC57-CBA6-4787-8E20-2623948E6FF2}"/>
              </a:ext>
            </a:extLst>
          </p:cNvPr>
          <p:cNvSpPr txBox="1"/>
          <p:nvPr/>
        </p:nvSpPr>
        <p:spPr>
          <a:xfrm>
            <a:off x="3825933" y="4135638"/>
            <a:ext cx="506834" cy="400110"/>
          </a:xfrm>
          <a:prstGeom prst="rect">
            <a:avLst/>
          </a:prstGeom>
          <a:solidFill>
            <a:srgbClr val="80215C"/>
          </a:solidFill>
        </p:spPr>
        <p:txBody>
          <a:bodyPr wrap="square" rtlCol="0">
            <a:spAutoFit/>
          </a:bodyPr>
          <a:lstStyle>
            <a:defPPr>
              <a:defRPr lang="es-AR"/>
            </a:defPPr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s-AR" dirty="0"/>
              <a:t>2</a:t>
            </a:r>
          </a:p>
        </p:txBody>
      </p:sp>
      <p:sp>
        <p:nvSpPr>
          <p:cNvPr id="103" name="CuadroTexto 102">
            <a:extLst>
              <a:ext uri="{FF2B5EF4-FFF2-40B4-BE49-F238E27FC236}">
                <a16:creationId xmlns:a16="http://schemas.microsoft.com/office/drawing/2014/main" id="{BCB88978-2E53-485E-BD5C-7878908FF654}"/>
              </a:ext>
            </a:extLst>
          </p:cNvPr>
          <p:cNvSpPr txBox="1"/>
          <p:nvPr/>
        </p:nvSpPr>
        <p:spPr>
          <a:xfrm>
            <a:off x="3825933" y="4625623"/>
            <a:ext cx="506834" cy="400110"/>
          </a:xfrm>
          <a:prstGeom prst="rect">
            <a:avLst/>
          </a:prstGeom>
          <a:solidFill>
            <a:srgbClr val="80215C"/>
          </a:solidFill>
        </p:spPr>
        <p:txBody>
          <a:bodyPr wrap="square" rtlCol="0">
            <a:spAutoFit/>
          </a:bodyPr>
          <a:lstStyle>
            <a:defPPr>
              <a:defRPr lang="es-AR"/>
            </a:defPPr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s-AR" dirty="0"/>
              <a:t>3</a:t>
            </a:r>
          </a:p>
        </p:txBody>
      </p:sp>
      <p:sp>
        <p:nvSpPr>
          <p:cNvPr id="104" name="CuadroTexto 103">
            <a:extLst>
              <a:ext uri="{FF2B5EF4-FFF2-40B4-BE49-F238E27FC236}">
                <a16:creationId xmlns:a16="http://schemas.microsoft.com/office/drawing/2014/main" id="{557CE63A-50CF-4BCE-9920-6949659FBF3A}"/>
              </a:ext>
            </a:extLst>
          </p:cNvPr>
          <p:cNvSpPr txBox="1"/>
          <p:nvPr/>
        </p:nvSpPr>
        <p:spPr>
          <a:xfrm>
            <a:off x="3825933" y="5144925"/>
            <a:ext cx="506834" cy="400110"/>
          </a:xfrm>
          <a:prstGeom prst="rect">
            <a:avLst/>
          </a:prstGeom>
          <a:solidFill>
            <a:srgbClr val="80215C"/>
          </a:solidFill>
        </p:spPr>
        <p:txBody>
          <a:bodyPr wrap="square" rtlCol="0">
            <a:spAutoFit/>
          </a:bodyPr>
          <a:lstStyle>
            <a:defPPr>
              <a:defRPr lang="es-AR"/>
            </a:defPPr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s-AR" dirty="0"/>
              <a:t>4</a:t>
            </a:r>
          </a:p>
        </p:txBody>
      </p:sp>
      <p:sp>
        <p:nvSpPr>
          <p:cNvPr id="105" name="CuadroTexto 104">
            <a:extLst>
              <a:ext uri="{FF2B5EF4-FFF2-40B4-BE49-F238E27FC236}">
                <a16:creationId xmlns:a16="http://schemas.microsoft.com/office/drawing/2014/main" id="{8D31FEF0-7A28-4E58-9894-C4415BB52CB2}"/>
              </a:ext>
            </a:extLst>
          </p:cNvPr>
          <p:cNvSpPr txBox="1"/>
          <p:nvPr/>
        </p:nvSpPr>
        <p:spPr>
          <a:xfrm>
            <a:off x="3825933" y="5636530"/>
            <a:ext cx="506834" cy="400110"/>
          </a:xfrm>
          <a:prstGeom prst="rect">
            <a:avLst/>
          </a:prstGeom>
          <a:solidFill>
            <a:srgbClr val="80215C"/>
          </a:solidFill>
        </p:spPr>
        <p:txBody>
          <a:bodyPr wrap="square" rtlCol="0">
            <a:spAutoFit/>
          </a:bodyPr>
          <a:lstStyle>
            <a:defPPr>
              <a:defRPr lang="es-AR"/>
            </a:defPPr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s-AR" dirty="0"/>
              <a:t>5</a:t>
            </a:r>
          </a:p>
        </p:txBody>
      </p:sp>
      <p:sp>
        <p:nvSpPr>
          <p:cNvPr id="25" name="17 Marcador de texto">
            <a:extLst>
              <a:ext uri="{FF2B5EF4-FFF2-40B4-BE49-F238E27FC236}">
                <a16:creationId xmlns:a16="http://schemas.microsoft.com/office/drawing/2014/main" id="{A487AB9F-3985-4038-8F78-91807A75E614}"/>
              </a:ext>
            </a:extLst>
          </p:cNvPr>
          <p:cNvSpPr txBox="1">
            <a:spLocks/>
          </p:cNvSpPr>
          <p:nvPr/>
        </p:nvSpPr>
        <p:spPr>
          <a:xfrm>
            <a:off x="4447067" y="5675481"/>
            <a:ext cx="3416771" cy="40456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/>
              <a:t>CONCLUSIONES</a:t>
            </a: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7C4E816F-025F-4991-B292-30EB31D711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2" y="169830"/>
            <a:ext cx="11379200" cy="59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06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 CuadroTexto">
            <a:extLst>
              <a:ext uri="{FF2B5EF4-FFF2-40B4-BE49-F238E27FC236}">
                <a16:creationId xmlns:a16="http://schemas.microsoft.com/office/drawing/2014/main" id="{74DB7D2F-AC9F-40EE-BEF3-F702619C5965}"/>
              </a:ext>
            </a:extLst>
          </p:cNvPr>
          <p:cNvSpPr txBox="1"/>
          <p:nvPr/>
        </p:nvSpPr>
        <p:spPr>
          <a:xfrm>
            <a:off x="0" y="1310021"/>
            <a:ext cx="12191999" cy="400110"/>
          </a:xfrm>
          <a:prstGeom prst="rect">
            <a:avLst/>
          </a:prstGeom>
          <a:gradFill>
            <a:gsLst>
              <a:gs pos="50000">
                <a:srgbClr val="80215C"/>
              </a:gs>
              <a:gs pos="100000">
                <a:srgbClr val="0451E4"/>
              </a:gs>
            </a:gsLst>
            <a:lin ang="21594000" scaled="0"/>
          </a:gradFill>
        </p:spPr>
        <p:txBody>
          <a:bodyPr wrap="square" lIns="360000" rtlCol="0">
            <a:spAutoFit/>
          </a:bodyPr>
          <a:lstStyle>
            <a:defPPr>
              <a:defRPr lang="es-AR"/>
            </a:defPPr>
            <a:lvl1pPr>
              <a:defRPr sz="2000" b="1" spc="10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s-AR" dirty="0"/>
              <a:t>INTRODUCCION: PRODUCCIÓN EN RESERVORIOS NO CONVENCIONALES </a:t>
            </a:r>
            <a:endParaRPr lang="es-ES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E352808-79A6-404B-898C-1D064137BDE2}"/>
              </a:ext>
            </a:extLst>
          </p:cNvPr>
          <p:cNvSpPr txBox="1"/>
          <p:nvPr/>
        </p:nvSpPr>
        <p:spPr>
          <a:xfrm>
            <a:off x="330202" y="1895935"/>
            <a:ext cx="56580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16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Los </a:t>
            </a:r>
            <a:r>
              <a:rPr lang="es-AR" sz="16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yacimientos no convencionales</a:t>
            </a:r>
            <a:r>
              <a:rPr lang="es-AR" sz="1600" dirty="0">
                <a:ea typeface="Calibri" panose="020F0502020204030204" pitchFamily="34" charset="0"/>
                <a:cs typeface="Times New Roman" panose="02020603050405020304" pitchFamily="18" charset="0"/>
              </a:rPr>
              <a:t> presentan un </a:t>
            </a:r>
            <a:r>
              <a:rPr lang="es-A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drástico declino de la producción en un corto período de tiempo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5DDF81FC-7935-4B43-A1E6-0EA77B2181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2" y="169830"/>
            <a:ext cx="11379200" cy="599643"/>
          </a:xfrm>
          <a:prstGeom prst="rect">
            <a:avLst/>
          </a:prstGeom>
        </p:spPr>
      </p:pic>
      <p:pic>
        <p:nvPicPr>
          <p:cNvPr id="4" name="Imagen 3" descr="Diagrama&#10;&#10;Descripción generada automáticamente con confianza baja">
            <a:extLst>
              <a:ext uri="{FF2B5EF4-FFF2-40B4-BE49-F238E27FC236}">
                <a16:creationId xmlns:a16="http://schemas.microsoft.com/office/drawing/2014/main" id="{079BB23E-E760-40DE-B928-1083955AA8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" t="1033" r="1059" b="1847"/>
          <a:stretch/>
        </p:blipFill>
        <p:spPr>
          <a:xfrm>
            <a:off x="330202" y="2835079"/>
            <a:ext cx="5127710" cy="275839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CC2B6917-C73C-2813-C8E7-CF9B4F81F370}"/>
              </a:ext>
            </a:extLst>
          </p:cNvPr>
          <p:cNvSpPr/>
          <p:nvPr/>
        </p:nvSpPr>
        <p:spPr>
          <a:xfrm>
            <a:off x="5866324" y="1896450"/>
            <a:ext cx="5555175" cy="30650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s-AR" sz="1600" b="1" dirty="0"/>
              <a:t>Factores que influyen en el FR</a:t>
            </a:r>
          </a:p>
          <a:p>
            <a:pPr marL="857250" lvl="1" indent="-285750" defTabSz="9144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3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s-AR" sz="1600" dirty="0"/>
              <a:t>Mineralogía (contenido arcillas, carbonatos, cuarzo)</a:t>
            </a:r>
          </a:p>
          <a:p>
            <a:pPr marL="857250" lvl="1" indent="-285750" defTabSz="9144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3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s-AR" sz="1600" dirty="0"/>
              <a:t>Complejidad de la geología (fallas, esfuerzos)</a:t>
            </a:r>
          </a:p>
          <a:p>
            <a:pPr marL="857250" lvl="1" indent="-285750" defTabSz="9144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3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s-AR" sz="1600" dirty="0"/>
              <a:t>Permeabilidad de la matriz</a:t>
            </a:r>
          </a:p>
          <a:p>
            <a:pPr marL="857250" lvl="1" indent="-285750" defTabSz="9144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3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s-AR" sz="1600" dirty="0"/>
              <a:t>Fracturas naturales</a:t>
            </a:r>
          </a:p>
          <a:p>
            <a:pPr marL="857250" lvl="1" indent="-285750" defTabSz="9144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3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s-AR" sz="1600" dirty="0"/>
              <a:t>Perforación (tipo de pozos y longitudes)</a:t>
            </a:r>
          </a:p>
          <a:p>
            <a:pPr marL="857250" lvl="1" indent="-285750" defTabSz="9144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3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s-AR" sz="1600" dirty="0"/>
              <a:t>Estimulación (grandes volúmenes de fractura hidráulica, alta densidad de </a:t>
            </a:r>
            <a:r>
              <a:rPr lang="es-AR" sz="1600" dirty="0" err="1"/>
              <a:t>proppant</a:t>
            </a:r>
            <a:r>
              <a:rPr lang="es-AR" sz="1600" dirty="0"/>
              <a:t>)</a:t>
            </a:r>
          </a:p>
          <a:p>
            <a:pPr marL="857250" lvl="1" indent="-285750" defTabSz="9144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3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s-AR" sz="1600" dirty="0"/>
              <a:t>Estrategia de producción (</a:t>
            </a:r>
            <a:r>
              <a:rPr lang="es-AR" sz="1600" dirty="0" err="1"/>
              <a:t>Draw</a:t>
            </a:r>
            <a:r>
              <a:rPr lang="es-AR" sz="1600" dirty="0"/>
              <a:t> </a:t>
            </a:r>
            <a:r>
              <a:rPr lang="es-AR" sz="1600" dirty="0" err="1"/>
              <a:t>down</a:t>
            </a:r>
            <a:r>
              <a:rPr lang="es-AR" sz="1600" dirty="0"/>
              <a:t>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E1A5621-6345-4E0D-FE6D-66F01D4EB72D}"/>
              </a:ext>
            </a:extLst>
          </p:cNvPr>
          <p:cNvSpPr txBox="1"/>
          <p:nvPr/>
        </p:nvSpPr>
        <p:spPr>
          <a:xfrm>
            <a:off x="5866324" y="5218280"/>
            <a:ext cx="6092988" cy="1469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s-AR" sz="1600" b="1" dirty="0"/>
              <a:t>En base a datos y experiencia de producción de </a:t>
            </a:r>
            <a:r>
              <a:rPr lang="es-AR" sz="1600" b="1" dirty="0" err="1"/>
              <a:t>shale</a:t>
            </a:r>
            <a:r>
              <a:rPr lang="es-AR" sz="1600" b="1" dirty="0"/>
              <a:t> de USA</a:t>
            </a:r>
          </a:p>
          <a:p>
            <a:pPr marL="817563" indent="-28575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3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s-AR" sz="1600" b="1" dirty="0">
                <a:solidFill>
                  <a:schemeClr val="accent2">
                    <a:lumMod val="75000"/>
                  </a:schemeClr>
                </a:solidFill>
              </a:rPr>
              <a:t>FR </a:t>
            </a:r>
            <a:r>
              <a:rPr lang="es-AR" sz="1600" dirty="0" err="1">
                <a:solidFill>
                  <a:schemeClr val="accent2">
                    <a:lumMod val="75000"/>
                  </a:schemeClr>
                </a:solidFill>
              </a:rPr>
              <a:t>shale</a:t>
            </a:r>
            <a:r>
              <a:rPr lang="es-AR" sz="1600" dirty="0">
                <a:solidFill>
                  <a:schemeClr val="accent2">
                    <a:lumMod val="75000"/>
                  </a:schemeClr>
                </a:solidFill>
              </a:rPr>
              <a:t> gas 15 - 30 %.</a:t>
            </a:r>
          </a:p>
          <a:p>
            <a:pPr marL="817563" indent="-28575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3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s-AR" sz="1600" b="1" dirty="0">
                <a:solidFill>
                  <a:schemeClr val="accent2">
                    <a:lumMod val="75000"/>
                  </a:schemeClr>
                </a:solidFill>
              </a:rPr>
              <a:t>FR</a:t>
            </a:r>
            <a:r>
              <a:rPr lang="es-AR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AR" sz="1600" dirty="0" err="1">
                <a:solidFill>
                  <a:schemeClr val="accent2">
                    <a:lumMod val="75000"/>
                  </a:schemeClr>
                </a:solidFill>
              </a:rPr>
              <a:t>shale</a:t>
            </a:r>
            <a:r>
              <a:rPr lang="es-AR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AR" sz="1600" dirty="0" err="1">
                <a:solidFill>
                  <a:schemeClr val="accent2">
                    <a:lumMod val="75000"/>
                  </a:schemeClr>
                </a:solidFill>
              </a:rPr>
              <a:t>oil</a:t>
            </a:r>
            <a:r>
              <a:rPr lang="es-AR" sz="1600" dirty="0">
                <a:solidFill>
                  <a:schemeClr val="accent2">
                    <a:lumMod val="75000"/>
                  </a:schemeClr>
                </a:solidFill>
              </a:rPr>
              <a:t> 3% - 7% (hay casos excepcionales  &gt;10% y otros &lt; 1%). Causado por viscosidad del petróleo y fuerzas capilares.</a:t>
            </a:r>
            <a:endParaRPr lang="es-AR" sz="16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3D6336F-E332-49EA-B0C1-CD4A009A1A45}"/>
              </a:ext>
            </a:extLst>
          </p:cNvPr>
          <p:cNvSpPr txBox="1"/>
          <p:nvPr/>
        </p:nvSpPr>
        <p:spPr>
          <a:xfrm>
            <a:off x="330202" y="5947846"/>
            <a:ext cx="55361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1600" b="1" i="1" dirty="0">
                <a:cs typeface="Times New Roman" panose="02020603050405020304" pitchFamily="18" charset="0"/>
              </a:rPr>
              <a:t>Entre el 90-98 % del petróleo original en sitio (OOIP) cuando la producción cae por debajo de la línea económica </a:t>
            </a:r>
          </a:p>
        </p:txBody>
      </p:sp>
    </p:spTree>
    <p:extLst>
      <p:ext uri="{BB962C8B-B14F-4D97-AF65-F5344CB8AC3E}">
        <p14:creationId xmlns:p14="http://schemas.microsoft.com/office/powerpoint/2010/main" val="12823410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 CuadroTexto">
            <a:extLst>
              <a:ext uri="{FF2B5EF4-FFF2-40B4-BE49-F238E27FC236}">
                <a16:creationId xmlns:a16="http://schemas.microsoft.com/office/drawing/2014/main" id="{74DB7D2F-AC9F-40EE-BEF3-F702619C5965}"/>
              </a:ext>
            </a:extLst>
          </p:cNvPr>
          <p:cNvSpPr txBox="1"/>
          <p:nvPr/>
        </p:nvSpPr>
        <p:spPr>
          <a:xfrm>
            <a:off x="0" y="1310021"/>
            <a:ext cx="12191999" cy="400110"/>
          </a:xfrm>
          <a:prstGeom prst="rect">
            <a:avLst/>
          </a:prstGeom>
          <a:gradFill>
            <a:gsLst>
              <a:gs pos="50000">
                <a:srgbClr val="80215C"/>
              </a:gs>
              <a:gs pos="100000">
                <a:srgbClr val="0451E4"/>
              </a:gs>
            </a:gsLst>
            <a:lin ang="21594000" scaled="0"/>
          </a:gradFill>
        </p:spPr>
        <p:txBody>
          <a:bodyPr wrap="square" lIns="360000" rtlCol="0">
            <a:spAutoFit/>
          </a:bodyPr>
          <a:lstStyle>
            <a:defPPr>
              <a:defRPr lang="es-AR"/>
            </a:defPPr>
            <a:lvl1pPr>
              <a:defRPr sz="2000" b="1" spc="10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s-AR" dirty="0"/>
              <a:t>INTRODUCTION: METODOS CEOR EN SHALE OIL</a:t>
            </a:r>
            <a:endParaRPr lang="es-ES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5DDF81FC-7935-4B43-A1E6-0EA77B2181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2" y="169830"/>
            <a:ext cx="11379200" cy="599643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0D2125DE-0F32-42DC-8376-55028D0CAE82}"/>
              </a:ext>
            </a:extLst>
          </p:cNvPr>
          <p:cNvSpPr txBox="1"/>
          <p:nvPr/>
        </p:nvSpPr>
        <p:spPr>
          <a:xfrm>
            <a:off x="330202" y="1836659"/>
            <a:ext cx="1147460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 </a:t>
            </a:r>
            <a:r>
              <a:rPr lang="es-AR" sz="16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reservorios tipo Shale Oil </a:t>
            </a:r>
            <a:r>
              <a:rPr lang="es-A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una de las metodologías de recuperación mejorada de petróleo es la inyección de </a:t>
            </a:r>
            <a:r>
              <a:rPr lang="es-AR" sz="16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sistemas surfactante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AR" sz="1600" dirty="0"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s-AR" sz="16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mecanismo de acción consiste en </a:t>
            </a:r>
            <a:r>
              <a:rPr lang="es-A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disminuir las presiones capilares a nivel nanoscopico de poro</a:t>
            </a:r>
            <a:r>
              <a:rPr lang="es-AR" sz="16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ya sea por disminución de</a:t>
            </a:r>
            <a:r>
              <a:rPr lang="es-AR" sz="16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 tensión interfacial y/o alteración de la mojabilidad de la roca reservorio</a:t>
            </a:r>
          </a:p>
        </p:txBody>
      </p:sp>
      <p:graphicFrame>
        <p:nvGraphicFramePr>
          <p:cNvPr id="17" name="Objeto 16">
            <a:extLst>
              <a:ext uri="{FF2B5EF4-FFF2-40B4-BE49-F238E27FC236}">
                <a16:creationId xmlns:a16="http://schemas.microsoft.com/office/drawing/2014/main" id="{638500F1-14D8-7B3A-D2C0-7193047554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9063251"/>
              </p:ext>
            </p:extLst>
          </p:nvPr>
        </p:nvGraphicFramePr>
        <p:xfrm>
          <a:off x="4452240" y="3347331"/>
          <a:ext cx="2803071" cy="622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Imagen de mapa de bits" r:id="rId5" imgW="2514600" imgH="558720" progId="Paint.Picture.1">
                  <p:embed/>
                </p:oleObj>
              </mc:Choice>
              <mc:Fallback>
                <p:oleObj name="Imagen de mapa de bits" r:id="rId5" imgW="2514600" imgH="558720" progId="Paint.Picture.1">
                  <p:embed/>
                  <p:pic>
                    <p:nvPicPr>
                      <p:cNvPr id="17" name="Objeto 16">
                        <a:extLst>
                          <a:ext uri="{FF2B5EF4-FFF2-40B4-BE49-F238E27FC236}">
                            <a16:creationId xmlns:a16="http://schemas.microsoft.com/office/drawing/2014/main" id="{638500F1-14D8-7B3A-D2C0-7193047554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52240" y="3347331"/>
                        <a:ext cx="2803071" cy="6229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upo 12">
            <a:extLst>
              <a:ext uri="{FF2B5EF4-FFF2-40B4-BE49-F238E27FC236}">
                <a16:creationId xmlns:a16="http://schemas.microsoft.com/office/drawing/2014/main" id="{081F1F5F-0F02-1315-89F6-A347CE647E25}"/>
              </a:ext>
            </a:extLst>
          </p:cNvPr>
          <p:cNvGrpSpPr/>
          <p:nvPr/>
        </p:nvGrpSpPr>
        <p:grpSpPr>
          <a:xfrm>
            <a:off x="504824" y="4458379"/>
            <a:ext cx="5754460" cy="1870261"/>
            <a:chOff x="504824" y="4458379"/>
            <a:chExt cx="5754460" cy="1870261"/>
          </a:xfrm>
        </p:grpSpPr>
        <p:graphicFrame>
          <p:nvGraphicFramePr>
            <p:cNvPr id="2" name="Objeto 1">
              <a:extLst>
                <a:ext uri="{FF2B5EF4-FFF2-40B4-BE49-F238E27FC236}">
                  <a16:creationId xmlns:a16="http://schemas.microsoft.com/office/drawing/2014/main" id="{C815368B-F80B-4833-ED64-50CD5980DD7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87318310"/>
                </p:ext>
              </p:extLst>
            </p:nvPr>
          </p:nvGraphicFramePr>
          <p:xfrm>
            <a:off x="504824" y="4458380"/>
            <a:ext cx="1607697" cy="15505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Imagen de mapa de bits" r:id="rId7" imgW="1428840" imgH="1378080" progId="Paint.Picture.1">
                    <p:embed/>
                  </p:oleObj>
                </mc:Choice>
                <mc:Fallback>
                  <p:oleObj name="Imagen de mapa de bits" r:id="rId7" imgW="1428840" imgH="1378080" progId="Paint.Picture.1">
                    <p:embed/>
                    <p:pic>
                      <p:nvPicPr>
                        <p:cNvPr id="2" name="Objeto 1">
                          <a:extLst>
                            <a:ext uri="{FF2B5EF4-FFF2-40B4-BE49-F238E27FC236}">
                              <a16:creationId xmlns:a16="http://schemas.microsoft.com/office/drawing/2014/main" id="{C815368B-F80B-4833-ED64-50CD5980DD7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04824" y="4458380"/>
                          <a:ext cx="1607697" cy="155053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to 2">
              <a:extLst>
                <a:ext uri="{FF2B5EF4-FFF2-40B4-BE49-F238E27FC236}">
                  <a16:creationId xmlns:a16="http://schemas.microsoft.com/office/drawing/2014/main" id="{C306D22F-FAF7-8E7D-DA3F-DC733CC22A0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24695110"/>
                </p:ext>
              </p:extLst>
            </p:nvPr>
          </p:nvGraphicFramePr>
          <p:xfrm>
            <a:off x="4251556" y="4458379"/>
            <a:ext cx="1602220" cy="15505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name="Imagen de mapa de bits" r:id="rId9" imgW="1378080" imgH="1333440" progId="Paint.Picture.1">
                    <p:embed/>
                  </p:oleObj>
                </mc:Choice>
                <mc:Fallback>
                  <p:oleObj name="Imagen de mapa de bits" r:id="rId9" imgW="1378080" imgH="1333440" progId="Paint.Picture.1">
                    <p:embed/>
                    <p:pic>
                      <p:nvPicPr>
                        <p:cNvPr id="3" name="Objeto 2">
                          <a:extLst>
                            <a:ext uri="{FF2B5EF4-FFF2-40B4-BE49-F238E27FC236}">
                              <a16:creationId xmlns:a16="http://schemas.microsoft.com/office/drawing/2014/main" id="{C306D22F-FAF7-8E7D-DA3F-DC733CC22A0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251556" y="4458379"/>
                          <a:ext cx="1602220" cy="155053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Flecha: a la derecha 3">
              <a:extLst>
                <a:ext uri="{FF2B5EF4-FFF2-40B4-BE49-F238E27FC236}">
                  <a16:creationId xmlns:a16="http://schemas.microsoft.com/office/drawing/2014/main" id="{5DE788D2-42B6-C9D0-87B8-2424AC83FC49}"/>
                </a:ext>
              </a:extLst>
            </p:cNvPr>
            <p:cNvSpPr/>
            <p:nvPr/>
          </p:nvSpPr>
          <p:spPr>
            <a:xfrm>
              <a:off x="2340428" y="5233646"/>
              <a:ext cx="1602220" cy="209212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2897BE96-11F9-FBCB-AA82-B2B982B5C480}"/>
                </a:ext>
              </a:extLst>
            </p:cNvPr>
            <p:cNvSpPr txBox="1"/>
            <p:nvPr/>
          </p:nvSpPr>
          <p:spPr>
            <a:xfrm>
              <a:off x="2523453" y="4999698"/>
              <a:ext cx="13171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600" dirty="0">
                  <a:cs typeface="Times New Roman" panose="02020603050405020304" pitchFamily="18" charset="0"/>
                </a:rPr>
                <a:t>Surfactante</a:t>
              </a:r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A579FE20-5D9D-DA60-9269-E26F011C2136}"/>
                </a:ext>
              </a:extLst>
            </p:cNvPr>
            <p:cNvSpPr txBox="1"/>
            <p:nvPr/>
          </p:nvSpPr>
          <p:spPr>
            <a:xfrm>
              <a:off x="539691" y="5990086"/>
              <a:ext cx="57195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600" b="1" dirty="0">
                  <a:cs typeface="Times New Roman" panose="02020603050405020304" pitchFamily="18" charset="0"/>
                </a:rPr>
                <a:t> Shale oil-wet                                                        Shale water-wet</a:t>
              </a: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11BD56A4-E186-0622-885D-2093163996E4}"/>
              </a:ext>
            </a:extLst>
          </p:cNvPr>
          <p:cNvGrpSpPr/>
          <p:nvPr/>
        </p:nvGrpSpPr>
        <p:grpSpPr>
          <a:xfrm>
            <a:off x="6338226" y="4345770"/>
            <a:ext cx="5371176" cy="2194176"/>
            <a:chOff x="5485634" y="3100584"/>
            <a:chExt cx="5654974" cy="2239058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6176AF6C-15AE-C758-31A1-6BBB46974B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196485" y="3205942"/>
              <a:ext cx="2944123" cy="2028342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DBCFA937-BB95-8AC2-EF81-FBB7AB08E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485634" y="3100584"/>
              <a:ext cx="2360848" cy="22390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5180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 CuadroTexto">
            <a:extLst>
              <a:ext uri="{FF2B5EF4-FFF2-40B4-BE49-F238E27FC236}">
                <a16:creationId xmlns:a16="http://schemas.microsoft.com/office/drawing/2014/main" id="{6530C877-0DF0-4FA9-9F76-AC4E4A866EB3}"/>
              </a:ext>
            </a:extLst>
          </p:cNvPr>
          <p:cNvSpPr txBox="1"/>
          <p:nvPr/>
        </p:nvSpPr>
        <p:spPr>
          <a:xfrm>
            <a:off x="0" y="1310021"/>
            <a:ext cx="12191999" cy="400110"/>
          </a:xfrm>
          <a:prstGeom prst="rect">
            <a:avLst/>
          </a:prstGeom>
          <a:gradFill>
            <a:gsLst>
              <a:gs pos="50000">
                <a:srgbClr val="80215C"/>
              </a:gs>
              <a:gs pos="100000">
                <a:srgbClr val="0451E4"/>
              </a:gs>
            </a:gsLst>
            <a:lin ang="21594000" scaled="0"/>
          </a:gradFill>
        </p:spPr>
        <p:txBody>
          <a:bodyPr wrap="square" lIns="360000" rtlCol="0">
            <a:spAutoFit/>
          </a:bodyPr>
          <a:lstStyle>
            <a:defPPr>
              <a:defRPr lang="es-AR"/>
            </a:defPPr>
            <a:lvl1pPr>
              <a:defRPr sz="2000" b="1" spc="10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s-AR"/>
              <a:t>OBJETIVO </a:t>
            </a:r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CA8964A-0232-4E78-B100-C0FC438A5FD1}"/>
              </a:ext>
            </a:extLst>
          </p:cNvPr>
          <p:cNvSpPr txBox="1"/>
          <p:nvPr/>
        </p:nvSpPr>
        <p:spPr>
          <a:xfrm>
            <a:off x="1053310" y="3075057"/>
            <a:ext cx="10085378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lvl="1" algn="ctr">
              <a:spcAft>
                <a:spcPts val="600"/>
              </a:spcAft>
            </a:pPr>
            <a:r>
              <a:rPr lang="es-AR" sz="2400" b="1" i="1" dirty="0"/>
              <a:t>Seleccionar un sistema surfactante que pueda utilizarse en un proceso de recuperación mejorada de petróleo en un play de Black Oil</a:t>
            </a: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DB083B89-8833-497F-A4E6-6C716D50C8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2" y="169830"/>
            <a:ext cx="11379200" cy="59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054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5 CuadroTexto">
            <a:extLst>
              <a:ext uri="{FF2B5EF4-FFF2-40B4-BE49-F238E27FC236}">
                <a16:creationId xmlns:a16="http://schemas.microsoft.com/office/drawing/2014/main" id="{B44D56DC-4553-45F0-B9F6-97FB0FD51F50}"/>
              </a:ext>
            </a:extLst>
          </p:cNvPr>
          <p:cNvSpPr txBox="1"/>
          <p:nvPr/>
        </p:nvSpPr>
        <p:spPr>
          <a:xfrm>
            <a:off x="1" y="1310021"/>
            <a:ext cx="12192000" cy="400110"/>
          </a:xfrm>
          <a:prstGeom prst="rect">
            <a:avLst/>
          </a:prstGeom>
          <a:gradFill>
            <a:gsLst>
              <a:gs pos="50000">
                <a:srgbClr val="80215C"/>
              </a:gs>
              <a:gs pos="100000">
                <a:srgbClr val="0451E4"/>
              </a:gs>
            </a:gsLst>
            <a:lin ang="21594000" scaled="0"/>
          </a:gradFill>
        </p:spPr>
        <p:txBody>
          <a:bodyPr wrap="square" lIns="360000" rtlCol="0">
            <a:spAutoFit/>
          </a:bodyPr>
          <a:lstStyle>
            <a:defPPr>
              <a:defRPr lang="es-AR"/>
            </a:defPPr>
            <a:lvl1pPr>
              <a:defRPr sz="2000" b="1" spc="10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s-AR" dirty="0"/>
              <a:t>METODOLOGIA EXPERIMENTAL </a:t>
            </a:r>
            <a:endParaRPr lang="es-ES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8544015-088F-4822-9FA5-E3CB3016E7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5470403"/>
              </p:ext>
            </p:extLst>
          </p:nvPr>
        </p:nvGraphicFramePr>
        <p:xfrm>
          <a:off x="657027" y="2090406"/>
          <a:ext cx="11219473" cy="4597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" name="Imagen 17">
            <a:extLst>
              <a:ext uri="{FF2B5EF4-FFF2-40B4-BE49-F238E27FC236}">
                <a16:creationId xmlns:a16="http://schemas.microsoft.com/office/drawing/2014/main" id="{58FB5154-EDE5-4286-85EE-5BF2F1A75D5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2" y="169830"/>
            <a:ext cx="11379200" cy="599643"/>
          </a:xfrm>
          <a:prstGeom prst="rect">
            <a:avLst/>
          </a:prstGeom>
        </p:spPr>
      </p:pic>
      <p:sp>
        <p:nvSpPr>
          <p:cNvPr id="19" name="1 Marcador de texto">
            <a:extLst>
              <a:ext uri="{FF2B5EF4-FFF2-40B4-BE49-F238E27FC236}">
                <a16:creationId xmlns:a16="http://schemas.microsoft.com/office/drawing/2014/main" id="{4B351D30-D3A4-45E6-948C-98B5246D922C}"/>
              </a:ext>
            </a:extLst>
          </p:cNvPr>
          <p:cNvSpPr txBox="1">
            <a:spLocks/>
          </p:cNvSpPr>
          <p:nvPr/>
        </p:nvSpPr>
        <p:spPr>
          <a:xfrm>
            <a:off x="197732" y="1871631"/>
            <a:ext cx="5539959" cy="43754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AR" sz="1800" b="1" dirty="0">
                <a:solidFill>
                  <a:srgbClr val="80215C"/>
                </a:solidFill>
              </a:rPr>
              <a:t>WORKFLOW DE LABORATORIO</a:t>
            </a:r>
          </a:p>
        </p:txBody>
      </p:sp>
    </p:spTree>
    <p:extLst>
      <p:ext uri="{BB962C8B-B14F-4D97-AF65-F5344CB8AC3E}">
        <p14:creationId xmlns:p14="http://schemas.microsoft.com/office/powerpoint/2010/main" val="2111429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 CuadroTexto">
            <a:extLst>
              <a:ext uri="{FF2B5EF4-FFF2-40B4-BE49-F238E27FC236}">
                <a16:creationId xmlns:a16="http://schemas.microsoft.com/office/drawing/2014/main" id="{22E31C30-D06C-4C8F-9E68-5467AF8B2F6A}"/>
              </a:ext>
            </a:extLst>
          </p:cNvPr>
          <p:cNvSpPr txBox="1"/>
          <p:nvPr/>
        </p:nvSpPr>
        <p:spPr>
          <a:xfrm>
            <a:off x="1108426" y="2020402"/>
            <a:ext cx="110394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s-AR"/>
            </a:defPPr>
            <a:lvl1pPr algn="ctr">
              <a:defRPr b="1">
                <a:solidFill>
                  <a:srgbClr val="80215C"/>
                </a:solidFill>
              </a:defRPr>
            </a:lvl1pPr>
          </a:lstStyle>
          <a:p>
            <a:pPr algn="l"/>
            <a:r>
              <a:rPr lang="es-AR" dirty="0"/>
              <a:t>MIX OIL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B391B5BA-66D1-4EEE-B5C7-E9BD390611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321392"/>
              </p:ext>
            </p:extLst>
          </p:nvPr>
        </p:nvGraphicFramePr>
        <p:xfrm>
          <a:off x="143270" y="2391369"/>
          <a:ext cx="3034252" cy="356616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999504">
                  <a:extLst>
                    <a:ext uri="{9D8B030D-6E8A-4147-A177-3AD203B41FA5}">
                      <a16:colId xmlns:a16="http://schemas.microsoft.com/office/drawing/2014/main" val="789651453"/>
                    </a:ext>
                  </a:extLst>
                </a:gridCol>
                <a:gridCol w="1034748">
                  <a:extLst>
                    <a:ext uri="{9D8B030D-6E8A-4147-A177-3AD203B41FA5}">
                      <a16:colId xmlns:a16="http://schemas.microsoft.com/office/drawing/2014/main" val="2177969900"/>
                    </a:ext>
                  </a:extLst>
                </a:gridCol>
              </a:tblGrid>
              <a:tr h="399957">
                <a:tc>
                  <a:txBody>
                    <a:bodyPr/>
                    <a:lstStyle/>
                    <a:p>
                      <a:pPr algn="ctr"/>
                      <a:r>
                        <a:rPr lang="es-AR" sz="1400" b="0" dirty="0"/>
                        <a:t>Densidad @ 20°C [g/cm3]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b="0"/>
                        <a:t>0.8173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3264443"/>
                  </a:ext>
                </a:extLst>
              </a:tr>
              <a:tr h="275932">
                <a:tc>
                  <a:txBody>
                    <a:bodyPr/>
                    <a:lstStyle/>
                    <a:p>
                      <a:pPr algn="ctr"/>
                      <a:r>
                        <a:rPr lang="es-AR" sz="1400" dirty="0"/>
                        <a:t>Viscosidad @ 20°C [</a:t>
                      </a:r>
                      <a:r>
                        <a:rPr lang="es-AR" sz="1400" dirty="0" err="1"/>
                        <a:t>cp</a:t>
                      </a:r>
                      <a:r>
                        <a:rPr lang="es-AR" sz="1400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/>
                        <a:t>5.44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8452375"/>
                  </a:ext>
                </a:extLst>
              </a:tr>
              <a:tr h="275932">
                <a:tc>
                  <a:txBody>
                    <a:bodyPr/>
                    <a:lstStyle/>
                    <a:p>
                      <a:pPr algn="ctr"/>
                      <a:r>
                        <a:rPr lang="es-AR" sz="1400" dirty="0"/>
                        <a:t>° API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/>
                        <a:t>41.1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923457"/>
                  </a:ext>
                </a:extLst>
              </a:tr>
              <a:tr h="275932">
                <a:tc>
                  <a:txBody>
                    <a:bodyPr/>
                    <a:lstStyle/>
                    <a:p>
                      <a:pPr algn="ctr"/>
                      <a:r>
                        <a:rPr lang="es-AR" sz="1400" dirty="0"/>
                        <a:t>MW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/>
                        <a:t>201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517848"/>
                  </a:ext>
                </a:extLst>
              </a:tr>
              <a:tr h="275932">
                <a:tc>
                  <a:txBody>
                    <a:bodyPr/>
                    <a:lstStyle/>
                    <a:p>
                      <a:pPr algn="ctr"/>
                      <a:r>
                        <a:rPr lang="es-AR" sz="1400" dirty="0"/>
                        <a:t>TAN [mg KOH/g]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dirty="0"/>
                        <a:t>0.02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2307668"/>
                  </a:ext>
                </a:extLst>
              </a:tr>
              <a:tr h="275932">
                <a:tc>
                  <a:txBody>
                    <a:bodyPr/>
                    <a:lstStyle/>
                    <a:p>
                      <a:pPr algn="ctr"/>
                      <a:r>
                        <a:rPr lang="es-AR" sz="1400" dirty="0"/>
                        <a:t>WAT [°C]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dirty="0"/>
                        <a:t>20.4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386603"/>
                  </a:ext>
                </a:extLst>
              </a:tr>
              <a:tr h="275932">
                <a:tc>
                  <a:txBody>
                    <a:bodyPr/>
                    <a:lstStyle/>
                    <a:p>
                      <a:pPr algn="ctr"/>
                      <a:r>
                        <a:rPr lang="es-AR" sz="1400" dirty="0"/>
                        <a:t>Pour Point [°C]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/>
                        <a:t>-15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3197857"/>
                  </a:ext>
                </a:extLst>
              </a:tr>
              <a:tr h="275932">
                <a:tc>
                  <a:txBody>
                    <a:bodyPr/>
                    <a:lstStyle/>
                    <a:p>
                      <a:pPr algn="ctr"/>
                      <a:r>
                        <a:rPr lang="es-AR" sz="1400" dirty="0"/>
                        <a:t>Saturados [%]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/>
                        <a:t>59.9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203831"/>
                  </a:ext>
                </a:extLst>
              </a:tr>
              <a:tr h="275932">
                <a:tc>
                  <a:txBody>
                    <a:bodyPr/>
                    <a:lstStyle/>
                    <a:p>
                      <a:pPr algn="ctr"/>
                      <a:r>
                        <a:rPr lang="es-AR" sz="1400" dirty="0"/>
                        <a:t>Aromáticos [%]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dirty="0"/>
                        <a:t>28.3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1599151"/>
                  </a:ext>
                </a:extLst>
              </a:tr>
              <a:tr h="275932">
                <a:tc>
                  <a:txBody>
                    <a:bodyPr/>
                    <a:lstStyle/>
                    <a:p>
                      <a:pPr algn="ctr"/>
                      <a:r>
                        <a:rPr lang="es-AR" sz="1400" dirty="0"/>
                        <a:t>Resinas [%]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/>
                        <a:t>11.2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686669"/>
                  </a:ext>
                </a:extLst>
              </a:tr>
              <a:tr h="275932">
                <a:tc>
                  <a:txBody>
                    <a:bodyPr/>
                    <a:lstStyle/>
                    <a:p>
                      <a:pPr algn="ctr"/>
                      <a:r>
                        <a:rPr lang="es-AR" sz="1400" dirty="0" err="1"/>
                        <a:t>Asfaltenos</a:t>
                      </a:r>
                      <a:r>
                        <a:rPr lang="es-AR" sz="1400" dirty="0"/>
                        <a:t> [%]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dirty="0"/>
                        <a:t>0.6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321669"/>
                  </a:ext>
                </a:extLst>
              </a:tr>
            </a:tbl>
          </a:graphicData>
        </a:graphic>
      </p:graphicFrame>
      <p:sp>
        <p:nvSpPr>
          <p:cNvPr id="9" name="5 CuadroTexto">
            <a:extLst>
              <a:ext uri="{FF2B5EF4-FFF2-40B4-BE49-F238E27FC236}">
                <a16:creationId xmlns:a16="http://schemas.microsoft.com/office/drawing/2014/main" id="{39CB668A-3428-4EF9-BF8E-53EC283F8118}"/>
              </a:ext>
            </a:extLst>
          </p:cNvPr>
          <p:cNvSpPr txBox="1"/>
          <p:nvPr/>
        </p:nvSpPr>
        <p:spPr>
          <a:xfrm>
            <a:off x="1" y="1272429"/>
            <a:ext cx="12192000" cy="400110"/>
          </a:xfrm>
          <a:prstGeom prst="rect">
            <a:avLst/>
          </a:prstGeom>
          <a:gradFill>
            <a:gsLst>
              <a:gs pos="50000">
                <a:srgbClr val="80215C"/>
              </a:gs>
              <a:gs pos="100000">
                <a:srgbClr val="0451E4"/>
              </a:gs>
            </a:gsLst>
            <a:lin ang="21594000" scaled="0"/>
          </a:gradFill>
        </p:spPr>
        <p:txBody>
          <a:bodyPr wrap="square" lIns="360000" rtlCol="0">
            <a:spAutoFit/>
          </a:bodyPr>
          <a:lstStyle>
            <a:defPPr>
              <a:defRPr lang="es-AR"/>
            </a:defPPr>
            <a:lvl1pPr>
              <a:defRPr sz="2000" b="1" spc="10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s-AR" dirty="0"/>
              <a:t>CARACTERIZACIÓN DE MUESTRAS </a:t>
            </a:r>
            <a:endParaRPr lang="es-ES" dirty="0"/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64D8C6CB-4FFD-4D45-A65A-52CBD0E84B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775104"/>
              </p:ext>
            </p:extLst>
          </p:nvPr>
        </p:nvGraphicFramePr>
        <p:xfrm>
          <a:off x="3712325" y="2435807"/>
          <a:ext cx="2798722" cy="289473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761938">
                  <a:extLst>
                    <a:ext uri="{9D8B030D-6E8A-4147-A177-3AD203B41FA5}">
                      <a16:colId xmlns:a16="http://schemas.microsoft.com/office/drawing/2014/main" val="789651453"/>
                    </a:ext>
                  </a:extLst>
                </a:gridCol>
                <a:gridCol w="1034773">
                  <a:extLst>
                    <a:ext uri="{9D8B030D-6E8A-4147-A177-3AD203B41FA5}">
                      <a16:colId xmlns:a16="http://schemas.microsoft.com/office/drawing/2014/main" val="2177969900"/>
                    </a:ext>
                  </a:extLst>
                </a:gridCol>
                <a:gridCol w="1002011">
                  <a:extLst>
                    <a:ext uri="{9D8B030D-6E8A-4147-A177-3AD203B41FA5}">
                      <a16:colId xmlns:a16="http://schemas.microsoft.com/office/drawing/2014/main" val="491315059"/>
                    </a:ext>
                  </a:extLst>
                </a:gridCol>
              </a:tblGrid>
              <a:tr h="522828">
                <a:tc>
                  <a:txBody>
                    <a:bodyPr/>
                    <a:lstStyle/>
                    <a:p>
                      <a:pPr algn="ctr"/>
                      <a:r>
                        <a:rPr lang="es-AR" sz="1400" b="1" dirty="0">
                          <a:solidFill>
                            <a:schemeClr val="tx1"/>
                          </a:solidFill>
                        </a:rPr>
                        <a:t>Iones</a:t>
                      </a:r>
                    </a:p>
                  </a:txBody>
                  <a:tcPr marT="41564" marB="4156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b="1" dirty="0">
                          <a:solidFill>
                            <a:schemeClr val="tx1"/>
                          </a:solidFill>
                        </a:rPr>
                        <a:t>Agua de Flow Back</a:t>
                      </a:r>
                    </a:p>
                  </a:txBody>
                  <a:tcPr marT="41564" marB="4156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b="1" dirty="0">
                          <a:solidFill>
                            <a:schemeClr val="tx1"/>
                          </a:solidFill>
                        </a:rPr>
                        <a:t>Agua de inyección </a:t>
                      </a:r>
                    </a:p>
                  </a:txBody>
                  <a:tcPr marT="41564" marB="4156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264443"/>
                  </a:ext>
                </a:extLst>
              </a:tr>
              <a:tr h="279137">
                <a:tc>
                  <a:txBody>
                    <a:bodyPr/>
                    <a:lstStyle/>
                    <a:p>
                      <a:pPr algn="ctr"/>
                      <a:endParaRPr lang="es-AR" sz="1400" dirty="0"/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/>
                        <a:t>[ppm]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/>
                        <a:t>[ppm]</a:t>
                      </a:r>
                    </a:p>
                  </a:txBody>
                  <a:tcPr marT="41564" marB="41564"/>
                </a:tc>
                <a:extLst>
                  <a:ext uri="{0D108BD9-81ED-4DB2-BD59-A6C34878D82A}">
                    <a16:rowId xmlns:a16="http://schemas.microsoft.com/office/drawing/2014/main" val="1523580522"/>
                  </a:ext>
                </a:extLst>
              </a:tr>
              <a:tr h="279137">
                <a:tc>
                  <a:txBody>
                    <a:bodyPr/>
                    <a:lstStyle/>
                    <a:p>
                      <a:pPr algn="ctr"/>
                      <a:r>
                        <a:rPr lang="es-AR" sz="1400" err="1"/>
                        <a:t>Na</a:t>
                      </a:r>
                      <a:r>
                        <a:rPr lang="es-AR" sz="1400" baseline="30000"/>
                        <a:t>+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dirty="0"/>
                        <a:t>20,063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/>
                        <a:t>92</a:t>
                      </a:r>
                    </a:p>
                  </a:txBody>
                  <a:tcPr marT="41564" marB="41564"/>
                </a:tc>
                <a:extLst>
                  <a:ext uri="{0D108BD9-81ED-4DB2-BD59-A6C34878D82A}">
                    <a16:rowId xmlns:a16="http://schemas.microsoft.com/office/drawing/2014/main" val="438452375"/>
                  </a:ext>
                </a:extLst>
              </a:tr>
              <a:tr h="279137">
                <a:tc>
                  <a:txBody>
                    <a:bodyPr/>
                    <a:lstStyle/>
                    <a:p>
                      <a:pPr algn="ctr"/>
                      <a:r>
                        <a:rPr lang="es-AR" sz="1400"/>
                        <a:t>Ca</a:t>
                      </a:r>
                      <a:r>
                        <a:rPr lang="es-AR" sz="1400" baseline="30000"/>
                        <a:t>2+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12,027</a:t>
                      </a:r>
                      <a:endParaRPr lang="es-AR" sz="1400" dirty="0"/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/>
                        <a:t>29</a:t>
                      </a:r>
                    </a:p>
                  </a:txBody>
                  <a:tcPr marT="41564" marB="41564"/>
                </a:tc>
                <a:extLst>
                  <a:ext uri="{0D108BD9-81ED-4DB2-BD59-A6C34878D82A}">
                    <a16:rowId xmlns:a16="http://schemas.microsoft.com/office/drawing/2014/main" val="3676923457"/>
                  </a:ext>
                </a:extLst>
              </a:tr>
              <a:tr h="279137">
                <a:tc>
                  <a:txBody>
                    <a:bodyPr/>
                    <a:lstStyle/>
                    <a:p>
                      <a:pPr algn="ctr"/>
                      <a:r>
                        <a:rPr lang="es-AR" sz="1400"/>
                        <a:t>Mg</a:t>
                      </a:r>
                      <a:r>
                        <a:rPr lang="es-AR" sz="1400" baseline="30000"/>
                        <a:t>2+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2,180</a:t>
                      </a:r>
                      <a:endParaRPr lang="es-AR" sz="1400"/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/>
                        <a:t>8</a:t>
                      </a:r>
                    </a:p>
                  </a:txBody>
                  <a:tcPr marT="41564" marB="41564"/>
                </a:tc>
                <a:extLst>
                  <a:ext uri="{0D108BD9-81ED-4DB2-BD59-A6C34878D82A}">
                    <a16:rowId xmlns:a16="http://schemas.microsoft.com/office/drawing/2014/main" val="2674517848"/>
                  </a:ext>
                </a:extLst>
              </a:tr>
              <a:tr h="279137">
                <a:tc>
                  <a:txBody>
                    <a:bodyPr/>
                    <a:lstStyle/>
                    <a:p>
                      <a:pPr algn="ctr"/>
                      <a:r>
                        <a:rPr lang="es-AR" sz="1400"/>
                        <a:t>Cl</a:t>
                      </a:r>
                      <a:r>
                        <a:rPr lang="es-AR" sz="1400" baseline="30000"/>
                        <a:t>-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57,999</a:t>
                      </a:r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/>
                        <a:t>110</a:t>
                      </a:r>
                    </a:p>
                  </a:txBody>
                  <a:tcPr marT="41564" marB="41564"/>
                </a:tc>
                <a:extLst>
                  <a:ext uri="{0D108BD9-81ED-4DB2-BD59-A6C34878D82A}">
                    <a16:rowId xmlns:a16="http://schemas.microsoft.com/office/drawing/2014/main" val="1532307668"/>
                  </a:ext>
                </a:extLst>
              </a:tr>
              <a:tr h="279137">
                <a:tc>
                  <a:txBody>
                    <a:bodyPr/>
                    <a:lstStyle/>
                    <a:p>
                      <a:pPr algn="ctr"/>
                      <a:r>
                        <a:rPr lang="es-AR" sz="1400"/>
                        <a:t>HCO</a:t>
                      </a:r>
                      <a:r>
                        <a:rPr lang="es-AR" sz="1400" baseline="30000"/>
                        <a:t>3-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/>
                        <a:t>550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dirty="0"/>
                        <a:t>81</a:t>
                      </a:r>
                    </a:p>
                  </a:txBody>
                  <a:tcPr marT="41564" marB="41564"/>
                </a:tc>
                <a:extLst>
                  <a:ext uri="{0D108BD9-81ED-4DB2-BD59-A6C34878D82A}">
                    <a16:rowId xmlns:a16="http://schemas.microsoft.com/office/drawing/2014/main" val="1343386603"/>
                  </a:ext>
                </a:extLst>
              </a:tr>
              <a:tr h="279137">
                <a:tc>
                  <a:txBody>
                    <a:bodyPr/>
                    <a:lstStyle/>
                    <a:p>
                      <a:pPr algn="ctr"/>
                      <a:r>
                        <a:rPr lang="es-AR" sz="1400"/>
                        <a:t>SO4</a:t>
                      </a:r>
                      <a:r>
                        <a:rPr lang="es-AR" sz="1400" baseline="30000"/>
                        <a:t>=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/>
                        <a:t>379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/>
                        <a:t>86</a:t>
                      </a:r>
                    </a:p>
                  </a:txBody>
                  <a:tcPr marT="41564" marB="41564"/>
                </a:tc>
                <a:extLst>
                  <a:ext uri="{0D108BD9-81ED-4DB2-BD59-A6C34878D82A}">
                    <a16:rowId xmlns:a16="http://schemas.microsoft.com/office/drawing/2014/main" val="3963197857"/>
                  </a:ext>
                </a:extLst>
              </a:tr>
              <a:tr h="279137">
                <a:tc>
                  <a:txBody>
                    <a:bodyPr/>
                    <a:lstStyle/>
                    <a:p>
                      <a:pPr algn="ctr"/>
                      <a:r>
                        <a:rPr lang="es-AR" sz="1400" dirty="0"/>
                        <a:t>TDS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b="1" dirty="0"/>
                        <a:t>93,198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b="1" dirty="0"/>
                        <a:t>406</a:t>
                      </a:r>
                    </a:p>
                  </a:txBody>
                  <a:tcPr marT="41564" marB="41564"/>
                </a:tc>
                <a:extLst>
                  <a:ext uri="{0D108BD9-81ED-4DB2-BD59-A6C34878D82A}">
                    <a16:rowId xmlns:a16="http://schemas.microsoft.com/office/drawing/2014/main" val="3908203831"/>
                  </a:ext>
                </a:extLst>
              </a:tr>
            </a:tbl>
          </a:graphicData>
        </a:graphic>
      </p:graphicFrame>
      <p:sp>
        <p:nvSpPr>
          <p:cNvPr id="11" name="5 CuadroTexto">
            <a:extLst>
              <a:ext uri="{FF2B5EF4-FFF2-40B4-BE49-F238E27FC236}">
                <a16:creationId xmlns:a16="http://schemas.microsoft.com/office/drawing/2014/main" id="{0323CF79-0624-4657-9731-D4AE89397221}"/>
              </a:ext>
            </a:extLst>
          </p:cNvPr>
          <p:cNvSpPr txBox="1"/>
          <p:nvPr/>
        </p:nvSpPr>
        <p:spPr>
          <a:xfrm>
            <a:off x="4300626" y="2022037"/>
            <a:ext cx="164942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s-AR"/>
            </a:defPPr>
            <a:lvl1pPr algn="ctr">
              <a:defRPr b="1">
                <a:solidFill>
                  <a:srgbClr val="80215C"/>
                </a:solidFill>
              </a:defRPr>
            </a:lvl1pPr>
          </a:lstStyle>
          <a:p>
            <a:r>
              <a:rPr lang="es-AR" dirty="0"/>
              <a:t>AGUA</a:t>
            </a: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E123F4B6-EBA0-4BA0-913A-91F3C685AA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97207"/>
              </p:ext>
            </p:extLst>
          </p:nvPr>
        </p:nvGraphicFramePr>
        <p:xfrm>
          <a:off x="7045850" y="2443740"/>
          <a:ext cx="5002880" cy="216834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888044">
                  <a:extLst>
                    <a:ext uri="{9D8B030D-6E8A-4147-A177-3AD203B41FA5}">
                      <a16:colId xmlns:a16="http://schemas.microsoft.com/office/drawing/2014/main" val="789651453"/>
                    </a:ext>
                  </a:extLst>
                </a:gridCol>
                <a:gridCol w="1019804">
                  <a:extLst>
                    <a:ext uri="{9D8B030D-6E8A-4147-A177-3AD203B41FA5}">
                      <a16:colId xmlns:a16="http://schemas.microsoft.com/office/drawing/2014/main" val="2177969900"/>
                    </a:ext>
                  </a:extLst>
                </a:gridCol>
                <a:gridCol w="1727239">
                  <a:extLst>
                    <a:ext uri="{9D8B030D-6E8A-4147-A177-3AD203B41FA5}">
                      <a16:colId xmlns:a16="http://schemas.microsoft.com/office/drawing/2014/main" val="3757819584"/>
                    </a:ext>
                  </a:extLst>
                </a:gridCol>
                <a:gridCol w="1367793">
                  <a:extLst>
                    <a:ext uri="{9D8B030D-6E8A-4147-A177-3AD203B41FA5}">
                      <a16:colId xmlns:a16="http://schemas.microsoft.com/office/drawing/2014/main" val="491315059"/>
                    </a:ext>
                  </a:extLst>
                </a:gridCol>
              </a:tblGrid>
              <a:tr h="308359">
                <a:tc>
                  <a:txBody>
                    <a:bodyPr/>
                    <a:lstStyle/>
                    <a:p>
                      <a:pPr algn="ctr"/>
                      <a:r>
                        <a:rPr lang="es-AR" sz="1400" b="1" dirty="0">
                          <a:solidFill>
                            <a:schemeClr val="tx1"/>
                          </a:solidFill>
                        </a:rPr>
                        <a:t>Producto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b="1" dirty="0">
                          <a:solidFill>
                            <a:schemeClr val="tx1"/>
                          </a:solidFill>
                        </a:rPr>
                        <a:t>Carga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b="1" dirty="0">
                          <a:solidFill>
                            <a:schemeClr val="tx1"/>
                          </a:solidFill>
                        </a:rPr>
                        <a:t>Gravedad especifica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b="1" dirty="0">
                          <a:solidFill>
                            <a:schemeClr val="tx1"/>
                          </a:solidFill>
                        </a:rPr>
                        <a:t>pH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264443"/>
                  </a:ext>
                </a:extLst>
              </a:tr>
              <a:tr h="281308">
                <a:tc>
                  <a:txBody>
                    <a:bodyPr/>
                    <a:lstStyle/>
                    <a:p>
                      <a:pPr algn="ctr"/>
                      <a:r>
                        <a:rPr lang="es-AR" sz="1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dirty="0"/>
                        <a:t>No ionic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/>
                        <a:t>0.924-0.984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8452375"/>
                  </a:ext>
                </a:extLst>
              </a:tr>
              <a:tr h="281308">
                <a:tc>
                  <a:txBody>
                    <a:bodyPr/>
                    <a:lstStyle/>
                    <a:p>
                      <a:pPr algn="ctr"/>
                      <a:r>
                        <a:rPr lang="es-AR" sz="140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dirty="0"/>
                        <a:t>No ionic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923457"/>
                  </a:ext>
                </a:extLst>
              </a:tr>
              <a:tr h="281308">
                <a:tc>
                  <a:txBody>
                    <a:bodyPr/>
                    <a:lstStyle/>
                    <a:p>
                      <a:pPr algn="ctr"/>
                      <a:r>
                        <a:rPr lang="es-AR" sz="1400"/>
                        <a:t>C*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dirty="0"/>
                        <a:t>No ionic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dirty="0"/>
                        <a:t>0.96 ± 0.02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517848"/>
                  </a:ext>
                </a:extLst>
              </a:tr>
              <a:tr h="281308">
                <a:tc>
                  <a:txBody>
                    <a:bodyPr/>
                    <a:lstStyle/>
                    <a:p>
                      <a:pPr algn="ctr"/>
                      <a:r>
                        <a:rPr lang="es-AR" sz="140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No ionic</a:t>
                      </a:r>
                      <a:endParaRPr lang="es-A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0.96</a:t>
                      </a:r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/>
                        <a:t>6.5-7.5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2307668"/>
                  </a:ext>
                </a:extLst>
              </a:tr>
              <a:tr h="281308">
                <a:tc>
                  <a:txBody>
                    <a:bodyPr/>
                    <a:lstStyle/>
                    <a:p>
                      <a:pPr algn="ctr"/>
                      <a:r>
                        <a:rPr lang="es-AR" sz="140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dirty="0"/>
                        <a:t>1 ± 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/>
                        <a:t>5-8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386603"/>
                  </a:ext>
                </a:extLst>
              </a:tr>
              <a:tr h="335987">
                <a:tc>
                  <a:txBody>
                    <a:bodyPr/>
                    <a:lstStyle/>
                    <a:p>
                      <a:pPr algn="ctr"/>
                      <a:r>
                        <a:rPr lang="es-AR" sz="140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dirty="0"/>
                        <a:t>Anionic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dirty="0"/>
                        <a:t>1.05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dirty="0"/>
                        <a:t>3-6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3197857"/>
                  </a:ext>
                </a:extLst>
              </a:tr>
            </a:tbl>
          </a:graphicData>
        </a:graphic>
      </p:graphicFrame>
      <p:sp>
        <p:nvSpPr>
          <p:cNvPr id="13" name="5 CuadroTexto">
            <a:extLst>
              <a:ext uri="{FF2B5EF4-FFF2-40B4-BE49-F238E27FC236}">
                <a16:creationId xmlns:a16="http://schemas.microsoft.com/office/drawing/2014/main" id="{95037EFD-A27E-4AAA-9224-75E1EF1BD223}"/>
              </a:ext>
            </a:extLst>
          </p:cNvPr>
          <p:cNvSpPr txBox="1"/>
          <p:nvPr/>
        </p:nvSpPr>
        <p:spPr>
          <a:xfrm>
            <a:off x="8722578" y="2022037"/>
            <a:ext cx="164942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s-AR"/>
            </a:defPPr>
            <a:lvl1pPr algn="ctr">
              <a:defRPr sz="2000" b="1">
                <a:solidFill>
                  <a:srgbClr val="80215C"/>
                </a:solidFill>
              </a:defRPr>
            </a:lvl1pPr>
          </a:lstStyle>
          <a:p>
            <a:pPr algn="l"/>
            <a:r>
              <a:rPr lang="es-AR" sz="1800" dirty="0"/>
              <a:t>SURFACTANTES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4384667-1254-4F6D-953B-7B29D9B8C387}"/>
              </a:ext>
            </a:extLst>
          </p:cNvPr>
          <p:cNvSpPr txBox="1"/>
          <p:nvPr/>
        </p:nvSpPr>
        <p:spPr>
          <a:xfrm>
            <a:off x="7552812" y="4612086"/>
            <a:ext cx="4444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/>
              <a:t>Nanoemulsiones, Microemulsiones; Soluciones micelares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3C3D076C-C69B-49FC-9847-EB69CDC9B9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2" y="169830"/>
            <a:ext cx="11379200" cy="59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36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 CuadroTexto">
            <a:extLst>
              <a:ext uri="{FF2B5EF4-FFF2-40B4-BE49-F238E27FC236}">
                <a16:creationId xmlns:a16="http://schemas.microsoft.com/office/drawing/2014/main" id="{22E31C30-D06C-4C8F-9E68-5467AF8B2F6A}"/>
              </a:ext>
            </a:extLst>
          </p:cNvPr>
          <p:cNvSpPr txBox="1"/>
          <p:nvPr/>
        </p:nvSpPr>
        <p:spPr>
          <a:xfrm>
            <a:off x="218362" y="1783811"/>
            <a:ext cx="478849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s-AR"/>
            </a:defPPr>
            <a:lvl1pPr>
              <a:defRPr b="1">
                <a:solidFill>
                  <a:srgbClr val="80215C"/>
                </a:solidFill>
              </a:defRPr>
            </a:lvl1pPr>
          </a:lstStyle>
          <a:p>
            <a:r>
              <a:rPr lang="es-AR" dirty="0"/>
              <a:t>ESTABILIDAD TERMICA </a:t>
            </a:r>
          </a:p>
        </p:txBody>
      </p:sp>
      <p:sp>
        <p:nvSpPr>
          <p:cNvPr id="9" name="5 CuadroTexto">
            <a:extLst>
              <a:ext uri="{FF2B5EF4-FFF2-40B4-BE49-F238E27FC236}">
                <a16:creationId xmlns:a16="http://schemas.microsoft.com/office/drawing/2014/main" id="{39CB668A-3428-4EF9-BF8E-53EC283F8118}"/>
              </a:ext>
            </a:extLst>
          </p:cNvPr>
          <p:cNvSpPr txBox="1"/>
          <p:nvPr/>
        </p:nvSpPr>
        <p:spPr>
          <a:xfrm>
            <a:off x="1" y="1272429"/>
            <a:ext cx="12192000" cy="400110"/>
          </a:xfrm>
          <a:prstGeom prst="rect">
            <a:avLst/>
          </a:prstGeom>
          <a:gradFill>
            <a:gsLst>
              <a:gs pos="50000">
                <a:srgbClr val="80215C"/>
              </a:gs>
              <a:gs pos="100000">
                <a:srgbClr val="0451E4"/>
              </a:gs>
            </a:gsLst>
            <a:lin ang="21594000" scaled="0"/>
          </a:gradFill>
        </p:spPr>
        <p:txBody>
          <a:bodyPr wrap="square" lIns="360000" rtlCol="0">
            <a:spAutoFit/>
          </a:bodyPr>
          <a:lstStyle>
            <a:defPPr>
              <a:defRPr lang="es-AR"/>
            </a:defPPr>
            <a:lvl1pPr>
              <a:defRPr sz="2000" b="1" spc="10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s-AR" dirty="0"/>
              <a:t>EVALUACIÓN DE SURFACTANTES </a:t>
            </a:r>
            <a:endParaRPr lang="es-ES" dirty="0"/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05037E98-9DEB-4DB3-973B-1082212222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238311"/>
              </p:ext>
            </p:extLst>
          </p:nvPr>
        </p:nvGraphicFramePr>
        <p:xfrm>
          <a:off x="205751" y="3609971"/>
          <a:ext cx="4223469" cy="293177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976600">
                  <a:extLst>
                    <a:ext uri="{9D8B030D-6E8A-4147-A177-3AD203B41FA5}">
                      <a16:colId xmlns:a16="http://schemas.microsoft.com/office/drawing/2014/main" val="789651453"/>
                    </a:ext>
                  </a:extLst>
                </a:gridCol>
                <a:gridCol w="579519">
                  <a:extLst>
                    <a:ext uri="{9D8B030D-6E8A-4147-A177-3AD203B41FA5}">
                      <a16:colId xmlns:a16="http://schemas.microsoft.com/office/drawing/2014/main" val="2147460522"/>
                    </a:ext>
                  </a:extLst>
                </a:gridCol>
                <a:gridCol w="905740">
                  <a:extLst>
                    <a:ext uri="{9D8B030D-6E8A-4147-A177-3AD203B41FA5}">
                      <a16:colId xmlns:a16="http://schemas.microsoft.com/office/drawing/2014/main" val="2177969900"/>
                    </a:ext>
                  </a:extLst>
                </a:gridCol>
                <a:gridCol w="666829">
                  <a:extLst>
                    <a:ext uri="{9D8B030D-6E8A-4147-A177-3AD203B41FA5}">
                      <a16:colId xmlns:a16="http://schemas.microsoft.com/office/drawing/2014/main" val="3757819584"/>
                    </a:ext>
                  </a:extLst>
                </a:gridCol>
                <a:gridCol w="1094781">
                  <a:extLst>
                    <a:ext uri="{9D8B030D-6E8A-4147-A177-3AD203B41FA5}">
                      <a16:colId xmlns:a16="http://schemas.microsoft.com/office/drawing/2014/main" val="491315059"/>
                    </a:ext>
                  </a:extLst>
                </a:gridCol>
              </a:tblGrid>
              <a:tr h="331582">
                <a:tc rowSpan="2">
                  <a:txBody>
                    <a:bodyPr/>
                    <a:lstStyle/>
                    <a:p>
                      <a:pPr algn="ctr"/>
                      <a:r>
                        <a:rPr lang="es-AR" sz="1500" dirty="0">
                          <a:solidFill>
                            <a:schemeClr val="tx1"/>
                          </a:solidFill>
                        </a:rPr>
                        <a:t>Producto</a:t>
                      </a:r>
                    </a:p>
                  </a:txBody>
                  <a:tcPr marT="41564" marB="41564" anchor="ctr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AR" sz="1500" dirty="0">
                          <a:solidFill>
                            <a:schemeClr val="tx1"/>
                          </a:solidFill>
                        </a:rPr>
                        <a:t>Agua inyección</a:t>
                      </a:r>
                    </a:p>
                  </a:txBody>
                  <a:tcPr marT="41564" marB="41564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AR" sz="16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500" dirty="0">
                          <a:solidFill>
                            <a:schemeClr val="tx1"/>
                          </a:solidFill>
                        </a:rPr>
                        <a:t>Agua de Flow back</a:t>
                      </a:r>
                    </a:p>
                  </a:txBody>
                  <a:tcPr marT="41564" marB="41564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AR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3264443"/>
                  </a:ext>
                </a:extLst>
              </a:tr>
              <a:tr h="574742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500" dirty="0"/>
                        <a:t>0 días</a:t>
                      </a:r>
                    </a:p>
                  </a:txBody>
                  <a:tcPr marT="41564" marB="41564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500" dirty="0"/>
                        <a:t>30 </a:t>
                      </a:r>
                    </a:p>
                    <a:p>
                      <a:pPr algn="ctr"/>
                      <a:r>
                        <a:rPr lang="es-AR" sz="1500" dirty="0"/>
                        <a:t>días</a:t>
                      </a:r>
                    </a:p>
                  </a:txBody>
                  <a:tcPr marT="41564" marB="41564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500" dirty="0"/>
                        <a:t>0 </a:t>
                      </a:r>
                    </a:p>
                    <a:p>
                      <a:pPr algn="ctr"/>
                      <a:r>
                        <a:rPr lang="es-AR" sz="1500" dirty="0"/>
                        <a:t>días</a:t>
                      </a:r>
                    </a:p>
                  </a:txBody>
                  <a:tcPr marT="41564" marB="41564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500" dirty="0"/>
                        <a:t>30 </a:t>
                      </a:r>
                    </a:p>
                    <a:p>
                      <a:pPr algn="ctr"/>
                      <a:r>
                        <a:rPr lang="es-AR" sz="1500" dirty="0"/>
                        <a:t>días</a:t>
                      </a:r>
                    </a:p>
                  </a:txBody>
                  <a:tcPr marT="41564" marB="41564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886031"/>
                  </a:ext>
                </a:extLst>
              </a:tr>
              <a:tr h="331582">
                <a:tc>
                  <a:txBody>
                    <a:bodyPr/>
                    <a:lstStyle/>
                    <a:p>
                      <a:pPr algn="ctr"/>
                      <a:r>
                        <a:rPr lang="es-AR" sz="1500" dirty="0"/>
                        <a:t>A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500" dirty="0">
                          <a:ln>
                            <a:solidFill>
                              <a:srgbClr val="00B050"/>
                            </a:solidFill>
                          </a:ln>
                        </a:rPr>
                        <a:t>√</a:t>
                      </a:r>
                      <a:endParaRPr lang="es-AR" sz="1500" b="1" dirty="0">
                        <a:ln>
                          <a:solidFill>
                            <a:srgbClr val="00B050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500">
                          <a:ln>
                            <a:solidFill>
                              <a:srgbClr val="00B050"/>
                            </a:solidFill>
                          </a:ln>
                        </a:rPr>
                        <a:t>√</a:t>
                      </a:r>
                      <a:endParaRPr lang="es-AR" sz="1500" b="1">
                        <a:ln>
                          <a:solidFill>
                            <a:srgbClr val="00B050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500">
                          <a:ln>
                            <a:solidFill>
                              <a:srgbClr val="00B050"/>
                            </a:solidFill>
                          </a:ln>
                        </a:rPr>
                        <a:t>√</a:t>
                      </a:r>
                      <a:endParaRPr lang="es-AR" sz="1500" b="1">
                        <a:ln>
                          <a:solidFill>
                            <a:srgbClr val="00B050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500" dirty="0">
                          <a:ln>
                            <a:solidFill>
                              <a:srgbClr val="00B050"/>
                            </a:solidFill>
                          </a:ln>
                        </a:rPr>
                        <a:t>√</a:t>
                      </a:r>
                      <a:endParaRPr lang="es-AR" sz="1500" dirty="0"/>
                    </a:p>
                  </a:txBody>
                  <a:tcPr marT="41564" marB="41564"/>
                </a:tc>
                <a:extLst>
                  <a:ext uri="{0D108BD9-81ED-4DB2-BD59-A6C34878D82A}">
                    <a16:rowId xmlns:a16="http://schemas.microsoft.com/office/drawing/2014/main" val="438452375"/>
                  </a:ext>
                </a:extLst>
              </a:tr>
              <a:tr h="331582">
                <a:tc>
                  <a:txBody>
                    <a:bodyPr/>
                    <a:lstStyle/>
                    <a:p>
                      <a:pPr algn="ctr"/>
                      <a:r>
                        <a:rPr lang="es-AR" sz="1500" dirty="0"/>
                        <a:t>B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500">
                          <a:ln>
                            <a:solidFill>
                              <a:srgbClr val="00B050"/>
                            </a:solidFill>
                          </a:ln>
                        </a:rPr>
                        <a:t>√</a:t>
                      </a:r>
                      <a:endParaRPr lang="es-AR" sz="1500" b="1">
                        <a:ln>
                          <a:solidFill>
                            <a:srgbClr val="00B050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500">
                          <a:ln>
                            <a:solidFill>
                              <a:srgbClr val="00B050"/>
                            </a:solidFill>
                          </a:ln>
                        </a:rPr>
                        <a:t>√</a:t>
                      </a:r>
                      <a:endParaRPr lang="es-AR" sz="1500" b="1">
                        <a:ln>
                          <a:solidFill>
                            <a:srgbClr val="00B050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500">
                          <a:ln>
                            <a:solidFill>
                              <a:srgbClr val="00B050"/>
                            </a:solidFill>
                          </a:ln>
                        </a:rPr>
                        <a:t>√</a:t>
                      </a:r>
                      <a:endParaRPr lang="es-AR" sz="1500"/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500">
                          <a:ln>
                            <a:solidFill>
                              <a:srgbClr val="FF0000"/>
                            </a:solidFill>
                          </a:ln>
                        </a:rPr>
                        <a:t>X</a:t>
                      </a:r>
                      <a:endParaRPr lang="es-AR" sz="1500"/>
                    </a:p>
                  </a:txBody>
                  <a:tcPr marT="41564" marB="41564"/>
                </a:tc>
                <a:extLst>
                  <a:ext uri="{0D108BD9-81ED-4DB2-BD59-A6C34878D82A}">
                    <a16:rowId xmlns:a16="http://schemas.microsoft.com/office/drawing/2014/main" val="3676923457"/>
                  </a:ext>
                </a:extLst>
              </a:tr>
              <a:tr h="331582">
                <a:tc>
                  <a:txBody>
                    <a:bodyPr/>
                    <a:lstStyle/>
                    <a:p>
                      <a:pPr algn="ctr"/>
                      <a:r>
                        <a:rPr lang="es-AR" sz="1500" dirty="0"/>
                        <a:t>C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500">
                          <a:ln>
                            <a:solidFill>
                              <a:srgbClr val="00B050"/>
                            </a:solidFill>
                          </a:ln>
                        </a:rPr>
                        <a:t>√</a:t>
                      </a:r>
                      <a:endParaRPr lang="es-AR" sz="1500"/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500">
                          <a:ln>
                            <a:solidFill>
                              <a:srgbClr val="00B050"/>
                            </a:solidFill>
                          </a:ln>
                        </a:rPr>
                        <a:t>√</a:t>
                      </a:r>
                      <a:endParaRPr lang="es-AR" sz="1500"/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500">
                          <a:ln>
                            <a:solidFill>
                              <a:srgbClr val="00B050"/>
                            </a:solidFill>
                          </a:ln>
                        </a:rPr>
                        <a:t>√</a:t>
                      </a:r>
                      <a:endParaRPr lang="es-AR" sz="1500"/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500">
                          <a:ln>
                            <a:solidFill>
                              <a:srgbClr val="00B050"/>
                            </a:solidFill>
                          </a:ln>
                        </a:rPr>
                        <a:t>√</a:t>
                      </a:r>
                      <a:endParaRPr lang="es-AR" sz="1500"/>
                    </a:p>
                  </a:txBody>
                  <a:tcPr marT="41564" marB="41564"/>
                </a:tc>
                <a:extLst>
                  <a:ext uri="{0D108BD9-81ED-4DB2-BD59-A6C34878D82A}">
                    <a16:rowId xmlns:a16="http://schemas.microsoft.com/office/drawing/2014/main" val="2674517848"/>
                  </a:ext>
                </a:extLst>
              </a:tr>
              <a:tr h="350364">
                <a:tc>
                  <a:txBody>
                    <a:bodyPr/>
                    <a:lstStyle/>
                    <a:p>
                      <a:pPr algn="ctr"/>
                      <a:r>
                        <a:rPr lang="es-AR" sz="1500" dirty="0"/>
                        <a:t>D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500">
                          <a:ln>
                            <a:solidFill>
                              <a:srgbClr val="FF0000"/>
                            </a:solidFill>
                          </a:ln>
                        </a:rPr>
                        <a:t>X</a:t>
                      </a:r>
                      <a:endParaRPr lang="es-AR" sz="1500"/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500">
                          <a:ln>
                            <a:solidFill>
                              <a:srgbClr val="FF0000"/>
                            </a:solidFill>
                          </a:ln>
                        </a:rPr>
                        <a:t>X</a:t>
                      </a:r>
                      <a:endParaRPr lang="es-AR" sz="1500"/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500" dirty="0">
                          <a:ln>
                            <a:solidFill>
                              <a:srgbClr val="FF0000"/>
                            </a:solidFill>
                          </a:ln>
                        </a:rPr>
                        <a:t>X</a:t>
                      </a:r>
                      <a:endParaRPr lang="es-AR" sz="1500" dirty="0"/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500" dirty="0">
                          <a:ln>
                            <a:solidFill>
                              <a:srgbClr val="FF0000"/>
                            </a:solidFill>
                          </a:ln>
                        </a:rPr>
                        <a:t>X</a:t>
                      </a:r>
                      <a:endParaRPr lang="es-AR" sz="1500" dirty="0"/>
                    </a:p>
                  </a:txBody>
                  <a:tcPr marT="41564" marB="41564"/>
                </a:tc>
                <a:extLst>
                  <a:ext uri="{0D108BD9-81ED-4DB2-BD59-A6C34878D82A}">
                    <a16:rowId xmlns:a16="http://schemas.microsoft.com/office/drawing/2014/main" val="1532307668"/>
                  </a:ext>
                </a:extLst>
              </a:tr>
              <a:tr h="331582">
                <a:tc>
                  <a:txBody>
                    <a:bodyPr/>
                    <a:lstStyle/>
                    <a:p>
                      <a:pPr algn="ctr"/>
                      <a:r>
                        <a:rPr lang="es-AR" sz="1500" dirty="0"/>
                        <a:t>E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500">
                          <a:ln>
                            <a:solidFill>
                              <a:srgbClr val="00B050"/>
                            </a:solidFill>
                          </a:ln>
                        </a:rPr>
                        <a:t>√</a:t>
                      </a:r>
                      <a:endParaRPr lang="es-AR" sz="1500" b="1">
                        <a:ln>
                          <a:solidFill>
                            <a:srgbClr val="00B050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500">
                          <a:ln>
                            <a:solidFill>
                              <a:srgbClr val="00B050"/>
                            </a:solidFill>
                          </a:ln>
                        </a:rPr>
                        <a:t>√</a:t>
                      </a:r>
                      <a:endParaRPr lang="es-AR" sz="1500" b="1">
                        <a:ln>
                          <a:solidFill>
                            <a:srgbClr val="00B050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500">
                          <a:ln>
                            <a:solidFill>
                              <a:srgbClr val="00B050"/>
                            </a:solidFill>
                          </a:ln>
                        </a:rPr>
                        <a:t>√</a:t>
                      </a:r>
                      <a:endParaRPr lang="es-AR" sz="1500"/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500">
                          <a:ln>
                            <a:solidFill>
                              <a:srgbClr val="00B050"/>
                            </a:solidFill>
                          </a:ln>
                        </a:rPr>
                        <a:t>√</a:t>
                      </a:r>
                      <a:endParaRPr lang="es-AR" sz="1500"/>
                    </a:p>
                  </a:txBody>
                  <a:tcPr marT="41564" marB="41564"/>
                </a:tc>
                <a:extLst>
                  <a:ext uri="{0D108BD9-81ED-4DB2-BD59-A6C34878D82A}">
                    <a16:rowId xmlns:a16="http://schemas.microsoft.com/office/drawing/2014/main" val="1343386603"/>
                  </a:ext>
                </a:extLst>
              </a:tr>
              <a:tr h="348755">
                <a:tc>
                  <a:txBody>
                    <a:bodyPr/>
                    <a:lstStyle/>
                    <a:p>
                      <a:pPr algn="ctr"/>
                      <a:r>
                        <a:rPr lang="es-AR" sz="1500" dirty="0"/>
                        <a:t>F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500">
                          <a:ln>
                            <a:solidFill>
                              <a:srgbClr val="00B050"/>
                            </a:solidFill>
                          </a:ln>
                        </a:rPr>
                        <a:t>√</a:t>
                      </a:r>
                      <a:endParaRPr lang="es-AR" sz="1500" b="1">
                        <a:ln>
                          <a:solidFill>
                            <a:srgbClr val="00B050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500" dirty="0">
                          <a:ln>
                            <a:solidFill>
                              <a:srgbClr val="00B050"/>
                            </a:solidFill>
                          </a:ln>
                        </a:rPr>
                        <a:t>√</a:t>
                      </a:r>
                      <a:endParaRPr lang="es-AR" sz="1500" b="1" dirty="0">
                        <a:ln>
                          <a:solidFill>
                            <a:srgbClr val="00B050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500">
                          <a:ln>
                            <a:solidFill>
                              <a:srgbClr val="00B050"/>
                            </a:solidFill>
                          </a:ln>
                        </a:rPr>
                        <a:t>√</a:t>
                      </a:r>
                      <a:endParaRPr lang="es-AR" sz="1500"/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500" dirty="0">
                          <a:ln>
                            <a:solidFill>
                              <a:srgbClr val="FF0000"/>
                            </a:solidFill>
                          </a:ln>
                        </a:rPr>
                        <a:t>X</a:t>
                      </a:r>
                      <a:endParaRPr lang="es-AR" sz="1500" dirty="0"/>
                    </a:p>
                  </a:txBody>
                  <a:tcPr marT="41564" marB="41564"/>
                </a:tc>
                <a:extLst>
                  <a:ext uri="{0D108BD9-81ED-4DB2-BD59-A6C34878D82A}">
                    <a16:rowId xmlns:a16="http://schemas.microsoft.com/office/drawing/2014/main" val="3963197857"/>
                  </a:ext>
                </a:extLst>
              </a:tr>
            </a:tbl>
          </a:graphicData>
        </a:graphic>
      </p:graphicFrame>
      <p:grpSp>
        <p:nvGrpSpPr>
          <p:cNvPr id="2" name="Grupo 1">
            <a:extLst>
              <a:ext uri="{FF2B5EF4-FFF2-40B4-BE49-F238E27FC236}">
                <a16:creationId xmlns:a16="http://schemas.microsoft.com/office/drawing/2014/main" id="{9C9AAB5F-0463-4A19-B135-6347CE572DD0}"/>
              </a:ext>
            </a:extLst>
          </p:cNvPr>
          <p:cNvGrpSpPr/>
          <p:nvPr/>
        </p:nvGrpSpPr>
        <p:grpSpPr>
          <a:xfrm>
            <a:off x="218362" y="2252634"/>
            <a:ext cx="7291851" cy="1113022"/>
            <a:chOff x="1113402" y="2290291"/>
            <a:chExt cx="8524020" cy="1367950"/>
          </a:xfrm>
        </p:grpSpPr>
        <p:grpSp>
          <p:nvGrpSpPr>
            <p:cNvPr id="27" name="Google Shape;104;p16">
              <a:extLst>
                <a:ext uri="{FF2B5EF4-FFF2-40B4-BE49-F238E27FC236}">
                  <a16:creationId xmlns:a16="http://schemas.microsoft.com/office/drawing/2014/main" id="{CEC2D073-A353-4138-B2EB-CE806586AE65}"/>
                </a:ext>
              </a:extLst>
            </p:cNvPr>
            <p:cNvGrpSpPr/>
            <p:nvPr/>
          </p:nvGrpSpPr>
          <p:grpSpPr>
            <a:xfrm>
              <a:off x="2599032" y="2493563"/>
              <a:ext cx="667908" cy="804678"/>
              <a:chOff x="810050" y="1368075"/>
              <a:chExt cx="2093463" cy="3121779"/>
            </a:xfrm>
          </p:grpSpPr>
          <p:sp>
            <p:nvSpPr>
              <p:cNvPr id="37" name="Google Shape;105;p16">
                <a:extLst>
                  <a:ext uri="{FF2B5EF4-FFF2-40B4-BE49-F238E27FC236}">
                    <a16:creationId xmlns:a16="http://schemas.microsoft.com/office/drawing/2014/main" id="{4A929F4C-3638-4A5A-9B0E-3B5AC5021B3B}"/>
                  </a:ext>
                </a:extLst>
              </p:cNvPr>
              <p:cNvSpPr/>
              <p:nvPr/>
            </p:nvSpPr>
            <p:spPr>
              <a:xfrm>
                <a:off x="810050" y="1494163"/>
                <a:ext cx="2093463" cy="2995691"/>
              </a:xfrm>
              <a:custGeom>
                <a:avLst/>
                <a:gdLst/>
                <a:ahLst/>
                <a:cxnLst/>
                <a:rect l="l" t="t" r="r" b="b"/>
                <a:pathLst>
                  <a:path w="27113" h="38798" extrusionOk="0">
                    <a:moveTo>
                      <a:pt x="9693" y="530"/>
                    </a:moveTo>
                    <a:lnTo>
                      <a:pt x="17154" y="620"/>
                    </a:lnTo>
                    <a:lnTo>
                      <a:pt x="17154" y="17292"/>
                    </a:lnTo>
                    <a:cubicBezTo>
                      <a:pt x="17154" y="17356"/>
                      <a:pt x="17176" y="17403"/>
                      <a:pt x="17202" y="17446"/>
                    </a:cubicBezTo>
                    <a:cubicBezTo>
                      <a:pt x="17509" y="17864"/>
                      <a:pt x="17817" y="18304"/>
                      <a:pt x="18130" y="18749"/>
                    </a:cubicBezTo>
                    <a:cubicBezTo>
                      <a:pt x="22078" y="24356"/>
                      <a:pt x="26540" y="30694"/>
                      <a:pt x="25215" y="34648"/>
                    </a:cubicBezTo>
                    <a:cubicBezTo>
                      <a:pt x="24155" y="36656"/>
                      <a:pt x="18458" y="38288"/>
                      <a:pt x="12475" y="38288"/>
                    </a:cubicBezTo>
                    <a:cubicBezTo>
                      <a:pt x="6953" y="38288"/>
                      <a:pt x="3026" y="36921"/>
                      <a:pt x="1940" y="34669"/>
                    </a:cubicBezTo>
                    <a:cubicBezTo>
                      <a:pt x="573" y="30784"/>
                      <a:pt x="5384" y="23763"/>
                      <a:pt x="9253" y="18108"/>
                    </a:cubicBezTo>
                    <a:lnTo>
                      <a:pt x="9650" y="17536"/>
                    </a:lnTo>
                    <a:cubicBezTo>
                      <a:pt x="9672" y="17488"/>
                      <a:pt x="9693" y="17446"/>
                      <a:pt x="9693" y="17377"/>
                    </a:cubicBezTo>
                    <a:lnTo>
                      <a:pt x="9693" y="530"/>
                    </a:lnTo>
                    <a:close/>
                    <a:moveTo>
                      <a:pt x="9449" y="0"/>
                    </a:moveTo>
                    <a:cubicBezTo>
                      <a:pt x="9385" y="0"/>
                      <a:pt x="9317" y="21"/>
                      <a:pt x="9274" y="69"/>
                    </a:cubicBezTo>
                    <a:cubicBezTo>
                      <a:pt x="9227" y="111"/>
                      <a:pt x="9184" y="180"/>
                      <a:pt x="9184" y="265"/>
                    </a:cubicBezTo>
                    <a:lnTo>
                      <a:pt x="9184" y="17292"/>
                    </a:lnTo>
                    <a:lnTo>
                      <a:pt x="8829" y="17822"/>
                    </a:lnTo>
                    <a:cubicBezTo>
                      <a:pt x="4902" y="23561"/>
                      <a:pt x="0" y="30716"/>
                      <a:pt x="1479" y="34844"/>
                    </a:cubicBezTo>
                    <a:lnTo>
                      <a:pt x="1479" y="34865"/>
                    </a:lnTo>
                    <a:cubicBezTo>
                      <a:pt x="2120" y="36216"/>
                      <a:pt x="3508" y="37229"/>
                      <a:pt x="5676" y="37912"/>
                    </a:cubicBezTo>
                    <a:cubicBezTo>
                      <a:pt x="7531" y="38490"/>
                      <a:pt x="9868" y="38797"/>
                      <a:pt x="12475" y="38797"/>
                    </a:cubicBezTo>
                    <a:cubicBezTo>
                      <a:pt x="15347" y="38797"/>
                      <a:pt x="18347" y="38421"/>
                      <a:pt x="20753" y="37737"/>
                    </a:cubicBezTo>
                    <a:cubicBezTo>
                      <a:pt x="22586" y="37229"/>
                      <a:pt x="24929" y="36322"/>
                      <a:pt x="25655" y="34865"/>
                    </a:cubicBezTo>
                    <a:cubicBezTo>
                      <a:pt x="25681" y="34844"/>
                      <a:pt x="25681" y="34844"/>
                      <a:pt x="25681" y="34823"/>
                    </a:cubicBezTo>
                    <a:cubicBezTo>
                      <a:pt x="27112" y="30652"/>
                      <a:pt x="22544" y="24160"/>
                      <a:pt x="18527" y="18437"/>
                    </a:cubicBezTo>
                    <a:cubicBezTo>
                      <a:pt x="18236" y="18018"/>
                      <a:pt x="17949" y="17621"/>
                      <a:pt x="17663" y="17202"/>
                    </a:cubicBezTo>
                    <a:lnTo>
                      <a:pt x="17663" y="376"/>
                    </a:lnTo>
                    <a:cubicBezTo>
                      <a:pt x="17663" y="223"/>
                      <a:pt x="17552" y="111"/>
                      <a:pt x="17419" y="111"/>
                    </a:cubicBezTo>
                    <a:lnTo>
                      <a:pt x="9449" y="0"/>
                    </a:lnTo>
                    <a:close/>
                  </a:path>
                </a:pathLst>
              </a:custGeom>
              <a:solidFill>
                <a:srgbClr val="2D83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06;p16">
                <a:extLst>
                  <a:ext uri="{FF2B5EF4-FFF2-40B4-BE49-F238E27FC236}">
                    <a16:creationId xmlns:a16="http://schemas.microsoft.com/office/drawing/2014/main" id="{C1776AE1-E4FF-4F10-A04F-822CAE86A74E}"/>
                  </a:ext>
                </a:extLst>
              </p:cNvPr>
              <p:cNvSpPr/>
              <p:nvPr/>
            </p:nvSpPr>
            <p:spPr>
              <a:xfrm>
                <a:off x="1515847" y="1368075"/>
                <a:ext cx="659704" cy="327458"/>
              </a:xfrm>
              <a:custGeom>
                <a:avLst/>
                <a:gdLst/>
                <a:ahLst/>
                <a:cxnLst/>
                <a:rect l="l" t="t" r="r" b="b"/>
                <a:pathLst>
                  <a:path w="8544" h="4241" extrusionOk="0">
                    <a:moveTo>
                      <a:pt x="4283" y="1"/>
                    </a:moveTo>
                    <a:cubicBezTo>
                      <a:pt x="1919" y="1"/>
                      <a:pt x="1" y="949"/>
                      <a:pt x="1" y="2121"/>
                    </a:cubicBezTo>
                    <a:cubicBezTo>
                      <a:pt x="1" y="3292"/>
                      <a:pt x="1919" y="4240"/>
                      <a:pt x="4283" y="4240"/>
                    </a:cubicBezTo>
                    <a:cubicBezTo>
                      <a:pt x="6646" y="4240"/>
                      <a:pt x="8543" y="3292"/>
                      <a:pt x="8543" y="2121"/>
                    </a:cubicBezTo>
                    <a:cubicBezTo>
                      <a:pt x="8543" y="949"/>
                      <a:pt x="6646" y="1"/>
                      <a:pt x="4283" y="1"/>
                    </a:cubicBezTo>
                    <a:close/>
                  </a:path>
                </a:pathLst>
              </a:custGeom>
              <a:solidFill>
                <a:srgbClr val="2D83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07;p16">
                <a:extLst>
                  <a:ext uri="{FF2B5EF4-FFF2-40B4-BE49-F238E27FC236}">
                    <a16:creationId xmlns:a16="http://schemas.microsoft.com/office/drawing/2014/main" id="{2B0D153D-2D33-43EF-9F02-6431C921830B}"/>
                  </a:ext>
                </a:extLst>
              </p:cNvPr>
              <p:cNvSpPr/>
              <p:nvPr/>
            </p:nvSpPr>
            <p:spPr>
              <a:xfrm>
                <a:off x="1575609" y="1398806"/>
                <a:ext cx="540179" cy="265997"/>
              </a:xfrm>
              <a:custGeom>
                <a:avLst/>
                <a:gdLst/>
                <a:ahLst/>
                <a:cxnLst/>
                <a:rect l="l" t="t" r="r" b="b"/>
                <a:pathLst>
                  <a:path w="6996" h="3445" extrusionOk="0">
                    <a:moveTo>
                      <a:pt x="3509" y="0"/>
                    </a:moveTo>
                    <a:cubicBezTo>
                      <a:pt x="1564" y="0"/>
                      <a:pt x="0" y="774"/>
                      <a:pt x="0" y="1723"/>
                    </a:cubicBezTo>
                    <a:cubicBezTo>
                      <a:pt x="0" y="2671"/>
                      <a:pt x="1564" y="3445"/>
                      <a:pt x="3509" y="3445"/>
                    </a:cubicBezTo>
                    <a:cubicBezTo>
                      <a:pt x="5432" y="3445"/>
                      <a:pt x="6996" y="2671"/>
                      <a:pt x="6996" y="1723"/>
                    </a:cubicBezTo>
                    <a:cubicBezTo>
                      <a:pt x="6996" y="774"/>
                      <a:pt x="5432" y="0"/>
                      <a:pt x="3509" y="0"/>
                    </a:cubicBezTo>
                    <a:close/>
                  </a:path>
                </a:pathLst>
              </a:custGeom>
              <a:solidFill>
                <a:srgbClr val="F2F9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08;p16">
                <a:extLst>
                  <a:ext uri="{FF2B5EF4-FFF2-40B4-BE49-F238E27FC236}">
                    <a16:creationId xmlns:a16="http://schemas.microsoft.com/office/drawing/2014/main" id="{A500BEB5-B05F-4D32-96F2-936C06D5D7F9}"/>
                  </a:ext>
                </a:extLst>
              </p:cNvPr>
              <p:cNvSpPr/>
              <p:nvPr/>
            </p:nvSpPr>
            <p:spPr>
              <a:xfrm>
                <a:off x="968412" y="3792468"/>
                <a:ext cx="1778358" cy="540874"/>
              </a:xfrm>
              <a:custGeom>
                <a:avLst/>
                <a:gdLst/>
                <a:ahLst/>
                <a:cxnLst/>
                <a:rect l="l" t="t" r="r" b="b"/>
                <a:pathLst>
                  <a:path w="23032" h="7005" extrusionOk="0">
                    <a:moveTo>
                      <a:pt x="21775" y="1"/>
                    </a:moveTo>
                    <a:lnTo>
                      <a:pt x="1150" y="43"/>
                    </a:lnTo>
                    <a:cubicBezTo>
                      <a:pt x="0" y="2184"/>
                      <a:pt x="334" y="3620"/>
                      <a:pt x="1415" y="4569"/>
                    </a:cubicBezTo>
                    <a:cubicBezTo>
                      <a:pt x="2753" y="6104"/>
                      <a:pt x="7027" y="7004"/>
                      <a:pt x="11457" y="7004"/>
                    </a:cubicBezTo>
                    <a:cubicBezTo>
                      <a:pt x="15133" y="7004"/>
                      <a:pt x="18917" y="6384"/>
                      <a:pt x="21219" y="4993"/>
                    </a:cubicBezTo>
                    <a:cubicBezTo>
                      <a:pt x="23031" y="3801"/>
                      <a:pt x="22613" y="1835"/>
                      <a:pt x="21775" y="1"/>
                    </a:cubicBezTo>
                    <a:close/>
                  </a:path>
                </a:pathLst>
              </a:custGeom>
              <a:solidFill>
                <a:srgbClr val="2D83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09;p16">
                <a:extLst>
                  <a:ext uri="{FF2B5EF4-FFF2-40B4-BE49-F238E27FC236}">
                    <a16:creationId xmlns:a16="http://schemas.microsoft.com/office/drawing/2014/main" id="{A45C558C-7163-4619-8054-2137A08B12AE}"/>
                  </a:ext>
                </a:extLst>
              </p:cNvPr>
              <p:cNvSpPr/>
              <p:nvPr/>
            </p:nvSpPr>
            <p:spPr>
              <a:xfrm>
                <a:off x="1048559" y="3611636"/>
                <a:ext cx="1611425" cy="383901"/>
              </a:xfrm>
              <a:custGeom>
                <a:avLst/>
                <a:gdLst/>
                <a:ahLst/>
                <a:cxnLst/>
                <a:rect l="l" t="t" r="r" b="b"/>
                <a:pathLst>
                  <a:path w="20870" h="4972" extrusionOk="0">
                    <a:moveTo>
                      <a:pt x="10425" y="1"/>
                    </a:moveTo>
                    <a:cubicBezTo>
                      <a:pt x="5698" y="1"/>
                      <a:pt x="1702" y="753"/>
                      <a:pt x="419" y="1792"/>
                    </a:cubicBezTo>
                    <a:cubicBezTo>
                      <a:pt x="154" y="2009"/>
                      <a:pt x="1" y="2232"/>
                      <a:pt x="1" y="2475"/>
                    </a:cubicBezTo>
                    <a:cubicBezTo>
                      <a:pt x="1" y="3843"/>
                      <a:pt x="4659" y="4971"/>
                      <a:pt x="10425" y="4971"/>
                    </a:cubicBezTo>
                    <a:cubicBezTo>
                      <a:pt x="16185" y="4971"/>
                      <a:pt x="20870" y="3843"/>
                      <a:pt x="20870" y="2475"/>
                    </a:cubicBezTo>
                    <a:cubicBezTo>
                      <a:pt x="20870" y="1108"/>
                      <a:pt x="16185" y="1"/>
                      <a:pt x="10425" y="1"/>
                    </a:cubicBezTo>
                    <a:close/>
                  </a:path>
                </a:pathLst>
              </a:custGeom>
              <a:solidFill>
                <a:srgbClr val="0873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10;p16">
                <a:extLst>
                  <a:ext uri="{FF2B5EF4-FFF2-40B4-BE49-F238E27FC236}">
                    <a16:creationId xmlns:a16="http://schemas.microsoft.com/office/drawing/2014/main" id="{8DE48AFA-0E78-46FF-B358-F0F85C2DABEF}"/>
                  </a:ext>
                </a:extLst>
              </p:cNvPr>
              <p:cNvSpPr/>
              <p:nvPr/>
            </p:nvSpPr>
            <p:spPr>
              <a:xfrm>
                <a:off x="1096430" y="3443081"/>
                <a:ext cx="1529194" cy="434475"/>
              </a:xfrm>
              <a:custGeom>
                <a:avLst/>
                <a:gdLst/>
                <a:ahLst/>
                <a:cxnLst/>
                <a:rect l="l" t="t" r="r" b="b"/>
                <a:pathLst>
                  <a:path w="19805" h="5627" extrusionOk="0">
                    <a:moveTo>
                      <a:pt x="2205" y="0"/>
                    </a:moveTo>
                    <a:lnTo>
                      <a:pt x="1" y="3312"/>
                    </a:lnTo>
                    <a:cubicBezTo>
                      <a:pt x="1058" y="4843"/>
                      <a:pt x="5336" y="5626"/>
                      <a:pt x="9684" y="5626"/>
                    </a:cubicBezTo>
                    <a:cubicBezTo>
                      <a:pt x="14051" y="5626"/>
                      <a:pt x="18488" y="4837"/>
                      <a:pt x="19805" y="3222"/>
                    </a:cubicBezTo>
                    <a:lnTo>
                      <a:pt x="17441" y="0"/>
                    </a:lnTo>
                    <a:cubicBezTo>
                      <a:pt x="15621" y="880"/>
                      <a:pt x="12311" y="1504"/>
                      <a:pt x="9100" y="1504"/>
                    </a:cubicBezTo>
                    <a:cubicBezTo>
                      <a:pt x="6431" y="1504"/>
                      <a:pt x="3829" y="1073"/>
                      <a:pt x="2205" y="0"/>
                    </a:cubicBezTo>
                    <a:close/>
                  </a:path>
                </a:pathLst>
              </a:custGeom>
              <a:solidFill>
                <a:srgbClr val="2D83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11;p16">
                <a:extLst>
                  <a:ext uri="{FF2B5EF4-FFF2-40B4-BE49-F238E27FC236}">
                    <a16:creationId xmlns:a16="http://schemas.microsoft.com/office/drawing/2014/main" id="{2605A2D3-4E0D-475E-B9C6-D249BCBDE41A}"/>
                  </a:ext>
                </a:extLst>
              </p:cNvPr>
              <p:cNvSpPr/>
              <p:nvPr/>
            </p:nvSpPr>
            <p:spPr>
              <a:xfrm>
                <a:off x="1253171" y="3335447"/>
                <a:ext cx="1208762" cy="262754"/>
              </a:xfrm>
              <a:custGeom>
                <a:avLst/>
                <a:gdLst/>
                <a:ahLst/>
                <a:cxnLst/>
                <a:rect l="l" t="t" r="r" b="b"/>
                <a:pathLst>
                  <a:path w="15655" h="3403" extrusionOk="0">
                    <a:moveTo>
                      <a:pt x="7838" y="0"/>
                    </a:moveTo>
                    <a:cubicBezTo>
                      <a:pt x="3514" y="0"/>
                      <a:pt x="1" y="753"/>
                      <a:pt x="1" y="1702"/>
                    </a:cubicBezTo>
                    <a:cubicBezTo>
                      <a:pt x="1" y="2629"/>
                      <a:pt x="3514" y="3403"/>
                      <a:pt x="7838" y="3403"/>
                    </a:cubicBezTo>
                    <a:cubicBezTo>
                      <a:pt x="12168" y="3403"/>
                      <a:pt x="15655" y="2629"/>
                      <a:pt x="15655" y="1702"/>
                    </a:cubicBezTo>
                    <a:cubicBezTo>
                      <a:pt x="15655" y="753"/>
                      <a:pt x="12168" y="0"/>
                      <a:pt x="78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BFEC9771-0908-4E85-AA05-4A5C8BB542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 rot="19338035">
              <a:off x="3453997" y="2614688"/>
              <a:ext cx="668157" cy="591012"/>
            </a:xfrm>
            <a:prstGeom prst="rect">
              <a:avLst/>
            </a:prstGeom>
          </p:spPr>
        </p:pic>
        <p:sp>
          <p:nvSpPr>
            <p:cNvPr id="29" name="Rectángulo: esquinas redondeadas 28">
              <a:extLst>
                <a:ext uri="{FF2B5EF4-FFF2-40B4-BE49-F238E27FC236}">
                  <a16:creationId xmlns:a16="http://schemas.microsoft.com/office/drawing/2014/main" id="{FC90E966-78EB-4ADF-9076-AF9CBF269567}"/>
                </a:ext>
              </a:extLst>
            </p:cNvPr>
            <p:cNvSpPr/>
            <p:nvPr/>
          </p:nvSpPr>
          <p:spPr>
            <a:xfrm>
              <a:off x="4257703" y="2443506"/>
              <a:ext cx="1793162" cy="830997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AR" sz="1400" dirty="0"/>
                <a:t>Agua inyección</a:t>
              </a:r>
            </a:p>
            <a:p>
              <a:pPr algn="ctr"/>
              <a:r>
                <a:rPr lang="es-AR" sz="1400" dirty="0"/>
                <a:t>Agua de Flow back</a:t>
              </a:r>
            </a:p>
          </p:txBody>
        </p:sp>
        <p:sp>
          <p:nvSpPr>
            <p:cNvPr id="31" name="Rectángulo: esquinas redondeadas 30">
              <a:extLst>
                <a:ext uri="{FF2B5EF4-FFF2-40B4-BE49-F238E27FC236}">
                  <a16:creationId xmlns:a16="http://schemas.microsoft.com/office/drawing/2014/main" id="{497023BD-AE22-4EFF-B5CE-4B575EEE2E1A}"/>
                </a:ext>
              </a:extLst>
            </p:cNvPr>
            <p:cNvSpPr/>
            <p:nvPr/>
          </p:nvSpPr>
          <p:spPr>
            <a:xfrm>
              <a:off x="1113402" y="2495123"/>
              <a:ext cx="1386012" cy="727197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AR" sz="1400" dirty="0"/>
                <a:t>Surfactantes</a:t>
              </a:r>
            </a:p>
            <a:p>
              <a:pPr algn="ctr"/>
              <a:r>
                <a:rPr lang="es-AR" sz="1400" dirty="0"/>
                <a:t>2 gpt</a:t>
              </a:r>
            </a:p>
          </p:txBody>
        </p:sp>
        <p:pic>
          <p:nvPicPr>
            <p:cNvPr id="32" name="Picture 2" descr="Horno de laboratorio - Todos los fabricantes de dispositivos médicos -  Vídeos">
              <a:extLst>
                <a:ext uri="{FF2B5EF4-FFF2-40B4-BE49-F238E27FC236}">
                  <a16:creationId xmlns:a16="http://schemas.microsoft.com/office/drawing/2014/main" id="{308B2D00-453E-4B2F-A401-2DEE654DC9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6288" y="2290291"/>
              <a:ext cx="890081" cy="950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3" name="Grupo 32">
              <a:extLst>
                <a:ext uri="{FF2B5EF4-FFF2-40B4-BE49-F238E27FC236}">
                  <a16:creationId xmlns:a16="http://schemas.microsoft.com/office/drawing/2014/main" id="{D452DBE9-47F0-4F82-B37D-0378E5035451}"/>
                </a:ext>
              </a:extLst>
            </p:cNvPr>
            <p:cNvGrpSpPr/>
            <p:nvPr/>
          </p:nvGrpSpPr>
          <p:grpSpPr>
            <a:xfrm>
              <a:off x="6346288" y="3298241"/>
              <a:ext cx="1138425" cy="360000"/>
              <a:chOff x="1440321" y="2220321"/>
              <a:chExt cx="981847" cy="360000"/>
            </a:xfrm>
          </p:grpSpPr>
          <p:pic>
            <p:nvPicPr>
              <p:cNvPr id="35" name="Picture 4" descr="Vector Chemistry Icon - Laboratory Icons Png Clipart (600x564), Png Download">
                <a:extLst>
                  <a:ext uri="{FF2B5EF4-FFF2-40B4-BE49-F238E27FC236}">
                    <a16:creationId xmlns:a16="http://schemas.microsoft.com/office/drawing/2014/main" id="{C59F99BA-A21D-49B5-8C0A-0F03525574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080" t="33530" b="31178"/>
              <a:stretch/>
            </p:blipFill>
            <p:spPr bwMode="auto">
              <a:xfrm>
                <a:off x="1440321" y="2220321"/>
                <a:ext cx="309025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6" name="Rectángulo 35">
                <a:extLst>
                  <a:ext uri="{FF2B5EF4-FFF2-40B4-BE49-F238E27FC236}">
                    <a16:creationId xmlns:a16="http://schemas.microsoft.com/office/drawing/2014/main" id="{D47EBC91-E43F-4F44-9532-365A5B55C487}"/>
                  </a:ext>
                </a:extLst>
              </p:cNvPr>
              <p:cNvSpPr/>
              <p:nvPr/>
            </p:nvSpPr>
            <p:spPr>
              <a:xfrm>
                <a:off x="1721335" y="2231044"/>
                <a:ext cx="700833" cy="340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AR" sz="12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100°C</a:t>
                </a:r>
                <a:endParaRPr lang="es-AR" sz="1200" dirty="0"/>
              </a:p>
            </p:txBody>
          </p:sp>
        </p:grpSp>
        <p:sp>
          <p:nvSpPr>
            <p:cNvPr id="34" name="Rectángulo: esquinas redondeadas 33">
              <a:extLst>
                <a:ext uri="{FF2B5EF4-FFF2-40B4-BE49-F238E27FC236}">
                  <a16:creationId xmlns:a16="http://schemas.microsoft.com/office/drawing/2014/main" id="{EF1A13FA-A2E8-45FF-A87D-13F59A6CFB32}"/>
                </a:ext>
              </a:extLst>
            </p:cNvPr>
            <p:cNvSpPr/>
            <p:nvPr/>
          </p:nvSpPr>
          <p:spPr>
            <a:xfrm>
              <a:off x="7555641" y="2501485"/>
              <a:ext cx="2081781" cy="566921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AR" sz="1400" dirty="0"/>
                <a:t>Inspección visual durante 30 días</a:t>
              </a: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79391111-50C4-4F81-8C46-4FF844E67B72}"/>
              </a:ext>
            </a:extLst>
          </p:cNvPr>
          <p:cNvGrpSpPr/>
          <p:nvPr/>
        </p:nvGrpSpPr>
        <p:grpSpPr>
          <a:xfrm>
            <a:off x="57256" y="6532354"/>
            <a:ext cx="1927500" cy="324167"/>
            <a:chOff x="227249" y="6529139"/>
            <a:chExt cx="1763890" cy="324167"/>
          </a:xfrm>
        </p:grpSpPr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8698D4A8-D18A-4694-9553-2ADF4B4D387D}"/>
                </a:ext>
              </a:extLst>
            </p:cNvPr>
            <p:cNvSpPr txBox="1"/>
            <p:nvPr/>
          </p:nvSpPr>
          <p:spPr>
            <a:xfrm>
              <a:off x="227249" y="6529139"/>
              <a:ext cx="97397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1400" dirty="0">
                  <a:ln>
                    <a:solidFill>
                      <a:srgbClr val="00B050"/>
                    </a:solidFill>
                  </a:ln>
                </a:rPr>
                <a:t>√ Estable  </a:t>
              </a:r>
              <a:endParaRPr lang="es-AR" sz="1400" b="1" dirty="0">
                <a:ln>
                  <a:solidFill>
                    <a:srgbClr val="00B050"/>
                  </a:solidFill>
                </a:ln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45" name="CuadroTexto 44">
              <a:extLst>
                <a:ext uri="{FF2B5EF4-FFF2-40B4-BE49-F238E27FC236}">
                  <a16:creationId xmlns:a16="http://schemas.microsoft.com/office/drawing/2014/main" id="{584ABF39-C38B-47A4-B708-A0664D6C5A64}"/>
                </a:ext>
              </a:extLst>
            </p:cNvPr>
            <p:cNvSpPr txBox="1"/>
            <p:nvPr/>
          </p:nvSpPr>
          <p:spPr>
            <a:xfrm>
              <a:off x="1017167" y="6545529"/>
              <a:ext cx="97397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1400" dirty="0">
                  <a:ln>
                    <a:solidFill>
                      <a:srgbClr val="FF0000"/>
                    </a:solidFill>
                  </a:ln>
                </a:rPr>
                <a:t>X Inestable</a:t>
              </a:r>
              <a:endParaRPr lang="es-AR" sz="1400" dirty="0"/>
            </a:p>
          </p:txBody>
        </p:sp>
      </p:grpSp>
      <p:grpSp>
        <p:nvGrpSpPr>
          <p:cNvPr id="46" name="Grupo 45">
            <a:extLst>
              <a:ext uri="{FF2B5EF4-FFF2-40B4-BE49-F238E27FC236}">
                <a16:creationId xmlns:a16="http://schemas.microsoft.com/office/drawing/2014/main" id="{1E28BF3A-7109-4286-8529-BC9D676CE13E}"/>
              </a:ext>
            </a:extLst>
          </p:cNvPr>
          <p:cNvGrpSpPr/>
          <p:nvPr/>
        </p:nvGrpSpPr>
        <p:grpSpPr>
          <a:xfrm>
            <a:off x="4694821" y="3626944"/>
            <a:ext cx="4852583" cy="2186198"/>
            <a:chOff x="2036436" y="1066794"/>
            <a:chExt cx="7190492" cy="3350461"/>
          </a:xfrm>
        </p:grpSpPr>
        <p:pic>
          <p:nvPicPr>
            <p:cNvPr id="47" name="Imagen 46" descr="Botella de plástico&#10;&#10;Descripción generada automáticamente con confianza media">
              <a:extLst>
                <a:ext uri="{FF2B5EF4-FFF2-40B4-BE49-F238E27FC236}">
                  <a16:creationId xmlns:a16="http://schemas.microsoft.com/office/drawing/2014/main" id="{5F3D7F07-81A3-4EA7-AFAC-3859136A7D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31" t="23664" r="71154"/>
            <a:stretch/>
          </p:blipFill>
          <p:spPr>
            <a:xfrm>
              <a:off x="2036436" y="1066797"/>
              <a:ext cx="1413523" cy="335045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48" name="Imagen 47" descr="Botella de plástico&#10;&#10;Descripción generada automáticamente con confianza baja">
              <a:extLst>
                <a:ext uri="{FF2B5EF4-FFF2-40B4-BE49-F238E27FC236}">
                  <a16:creationId xmlns:a16="http://schemas.microsoft.com/office/drawing/2014/main" id="{947E5CF7-02EF-442A-AF51-A775B68ABC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1" t="23664" r="73693"/>
            <a:stretch/>
          </p:blipFill>
          <p:spPr>
            <a:xfrm>
              <a:off x="3627495" y="1066797"/>
              <a:ext cx="1647608" cy="3350458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49" name="Imagen 48" descr="Botella de licor&#10;&#10;Descripción generada automáticamente con confianza media">
              <a:extLst>
                <a:ext uri="{FF2B5EF4-FFF2-40B4-BE49-F238E27FC236}">
                  <a16:creationId xmlns:a16="http://schemas.microsoft.com/office/drawing/2014/main" id="{F932AF54-1073-40E6-8E48-7C59CE26A3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16" t="23664" r="53384"/>
            <a:stretch/>
          </p:blipFill>
          <p:spPr>
            <a:xfrm>
              <a:off x="5452639" y="1066795"/>
              <a:ext cx="1521562" cy="3350459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50" name="Imagen 49" descr="Un contenedor de vidrio con una bebida&#10;&#10;Descripción generada automáticamente con confianza baja">
              <a:extLst>
                <a:ext uri="{FF2B5EF4-FFF2-40B4-BE49-F238E27FC236}">
                  <a16:creationId xmlns:a16="http://schemas.microsoft.com/office/drawing/2014/main" id="{7FBC0374-6A5B-40ED-8F36-D556756780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42" t="23203" r="12765" b="1949"/>
            <a:stretch/>
          </p:blipFill>
          <p:spPr>
            <a:xfrm>
              <a:off x="7151737" y="1066794"/>
              <a:ext cx="2075191" cy="3350461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id="{67D13F80-05B2-45D4-87AF-C470756CCB1A}"/>
                </a:ext>
              </a:extLst>
            </p:cNvPr>
            <p:cNvSpPr/>
            <p:nvPr/>
          </p:nvSpPr>
          <p:spPr>
            <a:xfrm>
              <a:off x="2036436" y="1069145"/>
              <a:ext cx="1413523" cy="106914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1200" dirty="0">
                  <a:solidFill>
                    <a:schemeClr val="tx1"/>
                  </a:solidFill>
                </a:rPr>
                <a:t>Producto A 2 gpt</a:t>
              </a:r>
            </a:p>
            <a:p>
              <a:pPr algn="ctr"/>
              <a:r>
                <a:rPr lang="es-AR" sz="1200" dirty="0">
                  <a:solidFill>
                    <a:schemeClr val="tx1"/>
                  </a:solidFill>
                </a:rPr>
                <a:t>Agua Inyec.</a:t>
              </a:r>
            </a:p>
          </p:txBody>
        </p:sp>
        <p:sp>
          <p:nvSpPr>
            <p:cNvPr id="52" name="Rectángulo 51">
              <a:extLst>
                <a:ext uri="{FF2B5EF4-FFF2-40B4-BE49-F238E27FC236}">
                  <a16:creationId xmlns:a16="http://schemas.microsoft.com/office/drawing/2014/main" id="{D585095A-BBA0-442C-A9F0-0CC0B751F26B}"/>
                </a:ext>
              </a:extLst>
            </p:cNvPr>
            <p:cNvSpPr/>
            <p:nvPr/>
          </p:nvSpPr>
          <p:spPr>
            <a:xfrm>
              <a:off x="3627495" y="1066800"/>
              <a:ext cx="1647608" cy="106914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1200" dirty="0">
                  <a:solidFill>
                    <a:schemeClr val="tx1"/>
                  </a:solidFill>
                </a:rPr>
                <a:t>Producto C </a:t>
              </a:r>
            </a:p>
            <a:p>
              <a:pPr algn="ctr"/>
              <a:r>
                <a:rPr lang="es-AR" sz="1200" dirty="0">
                  <a:solidFill>
                    <a:schemeClr val="tx1"/>
                  </a:solidFill>
                </a:rPr>
                <a:t>2 gpt</a:t>
              </a:r>
            </a:p>
            <a:p>
              <a:pPr algn="ctr"/>
              <a:r>
                <a:rPr lang="es-AR" sz="1200" dirty="0">
                  <a:solidFill>
                    <a:schemeClr val="tx1"/>
                  </a:solidFill>
                </a:rPr>
                <a:t>Agua Inyec.</a:t>
              </a:r>
            </a:p>
          </p:txBody>
        </p:sp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D55106D3-4F43-4AA2-A272-8ED5D4E9F620}"/>
                </a:ext>
              </a:extLst>
            </p:cNvPr>
            <p:cNvSpPr/>
            <p:nvPr/>
          </p:nvSpPr>
          <p:spPr>
            <a:xfrm>
              <a:off x="5452639" y="1066799"/>
              <a:ext cx="1521562" cy="106914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1200" dirty="0">
                  <a:solidFill>
                    <a:schemeClr val="tx1"/>
                  </a:solidFill>
                </a:rPr>
                <a:t>Producto D </a:t>
              </a:r>
            </a:p>
            <a:p>
              <a:pPr algn="ctr"/>
              <a:r>
                <a:rPr lang="es-AR" sz="1200" dirty="0">
                  <a:solidFill>
                    <a:schemeClr val="tx1"/>
                  </a:solidFill>
                </a:rPr>
                <a:t>2 gpt</a:t>
              </a:r>
            </a:p>
            <a:p>
              <a:pPr algn="ctr"/>
              <a:r>
                <a:rPr lang="es-AR" sz="1200" dirty="0">
                  <a:solidFill>
                    <a:schemeClr val="tx1"/>
                  </a:solidFill>
                </a:rPr>
                <a:t>Agua inyec.</a:t>
              </a:r>
            </a:p>
          </p:txBody>
        </p:sp>
        <p:sp>
          <p:nvSpPr>
            <p:cNvPr id="54" name="Rectángulo 53">
              <a:extLst>
                <a:ext uri="{FF2B5EF4-FFF2-40B4-BE49-F238E27FC236}">
                  <a16:creationId xmlns:a16="http://schemas.microsoft.com/office/drawing/2014/main" id="{0CAFCDE0-AD0B-4C5E-AD30-9A1FDD4DBDDF}"/>
                </a:ext>
              </a:extLst>
            </p:cNvPr>
            <p:cNvSpPr/>
            <p:nvPr/>
          </p:nvSpPr>
          <p:spPr>
            <a:xfrm>
              <a:off x="7137668" y="1066798"/>
              <a:ext cx="2089259" cy="106914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1200" dirty="0">
                  <a:solidFill>
                    <a:schemeClr val="tx1"/>
                  </a:solidFill>
                </a:rPr>
                <a:t>Producto E </a:t>
              </a:r>
            </a:p>
            <a:p>
              <a:pPr algn="ctr"/>
              <a:r>
                <a:rPr lang="es-AR" sz="1200" dirty="0">
                  <a:solidFill>
                    <a:schemeClr val="tx1"/>
                  </a:solidFill>
                </a:rPr>
                <a:t>2 gpt</a:t>
              </a:r>
            </a:p>
            <a:p>
              <a:pPr algn="ctr"/>
              <a:r>
                <a:rPr lang="es-AR" sz="1200" dirty="0">
                  <a:solidFill>
                    <a:schemeClr val="tx1"/>
                  </a:solidFill>
                </a:rPr>
                <a:t>Agua inyec.</a:t>
              </a:r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A1BB812F-F813-49A3-BF08-9CB4D5ECB1EB}"/>
              </a:ext>
            </a:extLst>
          </p:cNvPr>
          <p:cNvSpPr txBox="1"/>
          <p:nvPr/>
        </p:nvSpPr>
        <p:spPr>
          <a:xfrm>
            <a:off x="4599088" y="6009134"/>
            <a:ext cx="486325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400" dirty="0"/>
              <a:t>Los productos B y F son susceptibles a la salinidad del medio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400" dirty="0"/>
              <a:t>El producto D es susceptible a la temperatura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400" b="1" i="1" dirty="0"/>
              <a:t>Los productos A, C y E son los seleccionados </a:t>
            </a:r>
          </a:p>
        </p:txBody>
      </p:sp>
      <p:pic>
        <p:nvPicPr>
          <p:cNvPr id="55" name="Imagen 54">
            <a:extLst>
              <a:ext uri="{FF2B5EF4-FFF2-40B4-BE49-F238E27FC236}">
                <a16:creationId xmlns:a16="http://schemas.microsoft.com/office/drawing/2014/main" id="{FCA445BB-80D1-4CDD-817E-81BC0B2BB17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2" y="169830"/>
            <a:ext cx="11379200" cy="59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03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 CuadroTexto">
            <a:extLst>
              <a:ext uri="{FF2B5EF4-FFF2-40B4-BE49-F238E27FC236}">
                <a16:creationId xmlns:a16="http://schemas.microsoft.com/office/drawing/2014/main" id="{D78D036B-52D7-44DE-914E-11E06E64DCD1}"/>
              </a:ext>
            </a:extLst>
          </p:cNvPr>
          <p:cNvSpPr txBox="1"/>
          <p:nvPr/>
        </p:nvSpPr>
        <p:spPr>
          <a:xfrm>
            <a:off x="1" y="1272429"/>
            <a:ext cx="12192000" cy="400110"/>
          </a:xfrm>
          <a:prstGeom prst="rect">
            <a:avLst/>
          </a:prstGeom>
          <a:gradFill>
            <a:gsLst>
              <a:gs pos="50000">
                <a:srgbClr val="80215C"/>
              </a:gs>
              <a:gs pos="100000">
                <a:srgbClr val="0451E4"/>
              </a:gs>
            </a:gsLst>
            <a:lin ang="21594000" scaled="0"/>
          </a:gradFill>
        </p:spPr>
        <p:txBody>
          <a:bodyPr wrap="square" lIns="360000" rtlCol="0">
            <a:spAutoFit/>
          </a:bodyPr>
          <a:lstStyle>
            <a:defPPr>
              <a:defRPr lang="es-AR"/>
            </a:defPPr>
            <a:lvl1pPr>
              <a:defRPr sz="2000" b="1" spc="10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s-AR" dirty="0"/>
              <a:t>EVALUACIÓN DE SURFACTANTES </a:t>
            </a:r>
            <a:endParaRPr lang="es-ES" dirty="0"/>
          </a:p>
        </p:txBody>
      </p:sp>
      <p:sp>
        <p:nvSpPr>
          <p:cNvPr id="8" name="5 CuadroTexto">
            <a:extLst>
              <a:ext uri="{FF2B5EF4-FFF2-40B4-BE49-F238E27FC236}">
                <a16:creationId xmlns:a16="http://schemas.microsoft.com/office/drawing/2014/main" id="{2E01291E-26DD-4672-B2B1-1C50F4F174A8}"/>
              </a:ext>
            </a:extLst>
          </p:cNvPr>
          <p:cNvSpPr txBox="1"/>
          <p:nvPr/>
        </p:nvSpPr>
        <p:spPr>
          <a:xfrm>
            <a:off x="278182" y="1818192"/>
            <a:ext cx="6152598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s-AR"/>
            </a:defPPr>
            <a:lvl1pPr>
              <a:defRPr b="1">
                <a:solidFill>
                  <a:srgbClr val="80215C"/>
                </a:solidFill>
              </a:defRPr>
            </a:lvl1pPr>
          </a:lstStyle>
          <a:p>
            <a:r>
              <a:rPr lang="es-AR" dirty="0"/>
              <a:t>COMPATIBILIDAD CON FLUIDOS DE FRACTURA 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577E096-27F5-46EA-B070-CFE779A2A5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760833"/>
              </p:ext>
            </p:extLst>
          </p:nvPr>
        </p:nvGraphicFramePr>
        <p:xfrm>
          <a:off x="197039" y="3793836"/>
          <a:ext cx="5898960" cy="2237275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179792">
                  <a:extLst>
                    <a:ext uri="{9D8B030D-6E8A-4147-A177-3AD203B41FA5}">
                      <a16:colId xmlns:a16="http://schemas.microsoft.com/office/drawing/2014/main" val="143265923"/>
                    </a:ext>
                  </a:extLst>
                </a:gridCol>
                <a:gridCol w="1179792">
                  <a:extLst>
                    <a:ext uri="{9D8B030D-6E8A-4147-A177-3AD203B41FA5}">
                      <a16:colId xmlns:a16="http://schemas.microsoft.com/office/drawing/2014/main" val="29658943"/>
                    </a:ext>
                  </a:extLst>
                </a:gridCol>
                <a:gridCol w="1179792">
                  <a:extLst>
                    <a:ext uri="{9D8B030D-6E8A-4147-A177-3AD203B41FA5}">
                      <a16:colId xmlns:a16="http://schemas.microsoft.com/office/drawing/2014/main" val="4132529972"/>
                    </a:ext>
                  </a:extLst>
                </a:gridCol>
                <a:gridCol w="1179792">
                  <a:extLst>
                    <a:ext uri="{9D8B030D-6E8A-4147-A177-3AD203B41FA5}">
                      <a16:colId xmlns:a16="http://schemas.microsoft.com/office/drawing/2014/main" val="3107345384"/>
                    </a:ext>
                  </a:extLst>
                </a:gridCol>
                <a:gridCol w="1179792">
                  <a:extLst>
                    <a:ext uri="{9D8B030D-6E8A-4147-A177-3AD203B41FA5}">
                      <a16:colId xmlns:a16="http://schemas.microsoft.com/office/drawing/2014/main" val="3414694334"/>
                    </a:ext>
                  </a:extLst>
                </a:gridCol>
              </a:tblGrid>
              <a:tr h="337343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s-A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Fluido de fractura </a:t>
                      </a:r>
                    </a:p>
                  </a:txBody>
                  <a:tcPr marL="44450" marR="4445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AR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Composición del fluido de fractura </a:t>
                      </a: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353547"/>
                  </a:ext>
                </a:extLst>
              </a:tr>
              <a:tr h="887903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AR" sz="1200" b="1" dirty="0">
                          <a:effectLst/>
                        </a:rPr>
                        <a:t>Surfactante 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AR" sz="1200" b="1" dirty="0">
                          <a:effectLst/>
                        </a:rPr>
                        <a:t>[gpt]</a:t>
                      </a:r>
                      <a:endParaRPr lang="es-AR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AR" sz="1200" b="1" dirty="0">
                          <a:effectLst/>
                        </a:rPr>
                        <a:t>Reductor de fricción          [gpt]</a:t>
                      </a:r>
                      <a:endParaRPr lang="es-AR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AR" sz="1200" b="1" dirty="0">
                          <a:effectLst/>
                        </a:rPr>
                        <a:t>Biocida 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AR" sz="1200" b="1" dirty="0">
                          <a:effectLst/>
                        </a:rPr>
                        <a:t>[gpt]</a:t>
                      </a:r>
                      <a:endParaRPr lang="es-AR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AR" sz="1200" b="1" dirty="0">
                          <a:effectLst/>
                        </a:rPr>
                        <a:t>Ruptor PHPA       [gpt]</a:t>
                      </a:r>
                      <a:endParaRPr lang="es-AR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41709902"/>
                  </a:ext>
                </a:extLst>
              </a:tr>
              <a:tr h="3373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AR" sz="1200" dirty="0">
                          <a:effectLst/>
                        </a:rPr>
                        <a:t> Slickwater </a:t>
                      </a:r>
                      <a:endParaRPr lang="es-A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AR" sz="1200" dirty="0">
                          <a:effectLst/>
                        </a:rPr>
                        <a:t>2</a:t>
                      </a:r>
                      <a:endParaRPr lang="es-A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AR" sz="1200" dirty="0">
                          <a:effectLst/>
                        </a:rPr>
                        <a:t>1</a:t>
                      </a:r>
                      <a:endParaRPr lang="es-A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AR" sz="1200">
                          <a:effectLst/>
                        </a:rPr>
                        <a:t>0,25</a:t>
                      </a:r>
                      <a:endParaRPr lang="es-A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AR" sz="1200">
                          <a:effectLst/>
                        </a:rPr>
                        <a:t>0,5</a:t>
                      </a:r>
                      <a:endParaRPr lang="es-A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93492465"/>
                  </a:ext>
                </a:extLst>
              </a:tr>
              <a:tr h="3373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AR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MVFR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AR" sz="1200">
                          <a:effectLst/>
                        </a:rPr>
                        <a:t>2</a:t>
                      </a:r>
                      <a:endParaRPr lang="es-A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AR" sz="1200" dirty="0">
                          <a:effectLst/>
                        </a:rPr>
                        <a:t>2,5</a:t>
                      </a:r>
                      <a:endParaRPr lang="es-A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AR" sz="1200" dirty="0">
                          <a:effectLst/>
                        </a:rPr>
                        <a:t>0,25</a:t>
                      </a:r>
                      <a:endParaRPr lang="es-A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AR" sz="1200">
                          <a:effectLst/>
                        </a:rPr>
                        <a:t>1,25</a:t>
                      </a:r>
                      <a:endParaRPr lang="es-A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79162460"/>
                  </a:ext>
                </a:extLst>
              </a:tr>
              <a:tr h="3373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AR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HVFR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AR" sz="1200">
                          <a:effectLst/>
                        </a:rPr>
                        <a:t>2</a:t>
                      </a:r>
                      <a:endParaRPr lang="es-A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AR" sz="1200" dirty="0">
                          <a:effectLst/>
                        </a:rPr>
                        <a:t>4</a:t>
                      </a:r>
                      <a:endParaRPr lang="es-A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AR" sz="1200" dirty="0">
                          <a:effectLst/>
                        </a:rPr>
                        <a:t>0,25</a:t>
                      </a:r>
                      <a:endParaRPr lang="es-A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AR" sz="1200" dirty="0">
                          <a:effectLst/>
                        </a:rPr>
                        <a:t>2</a:t>
                      </a:r>
                      <a:endParaRPr lang="es-A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44081447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65B8D889-9AC8-4FB5-90E1-4B8182799F22}"/>
              </a:ext>
            </a:extLst>
          </p:cNvPr>
          <p:cNvSpPr txBox="1"/>
          <p:nvPr/>
        </p:nvSpPr>
        <p:spPr>
          <a:xfrm>
            <a:off x="197039" y="6155162"/>
            <a:ext cx="1946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b="1" dirty="0"/>
              <a:t>[gpt]: </a:t>
            </a:r>
            <a:r>
              <a:rPr lang="es-AR" sz="1200" dirty="0"/>
              <a:t>gallons per thousands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7A2B8F9C-DACD-4640-A78F-094762C4DE61}"/>
              </a:ext>
            </a:extLst>
          </p:cNvPr>
          <p:cNvGrpSpPr/>
          <p:nvPr/>
        </p:nvGrpSpPr>
        <p:grpSpPr>
          <a:xfrm>
            <a:off x="278182" y="2330937"/>
            <a:ext cx="8041359" cy="1098063"/>
            <a:chOff x="285985" y="2417440"/>
            <a:chExt cx="9451115" cy="1293631"/>
          </a:xfrm>
        </p:grpSpPr>
        <p:grpSp>
          <p:nvGrpSpPr>
            <p:cNvPr id="22" name="Google Shape;104;p16">
              <a:extLst>
                <a:ext uri="{FF2B5EF4-FFF2-40B4-BE49-F238E27FC236}">
                  <a16:creationId xmlns:a16="http://schemas.microsoft.com/office/drawing/2014/main" id="{7C1E5162-0CC4-4DC8-ACA8-A150D52AC2FB}"/>
                </a:ext>
              </a:extLst>
            </p:cNvPr>
            <p:cNvGrpSpPr/>
            <p:nvPr/>
          </p:nvGrpSpPr>
          <p:grpSpPr>
            <a:xfrm>
              <a:off x="2122627" y="2562331"/>
              <a:ext cx="646533" cy="760962"/>
              <a:chOff x="810050" y="1368075"/>
              <a:chExt cx="2093463" cy="3121779"/>
            </a:xfrm>
          </p:grpSpPr>
          <p:sp>
            <p:nvSpPr>
              <p:cNvPr id="31" name="Google Shape;105;p16">
                <a:extLst>
                  <a:ext uri="{FF2B5EF4-FFF2-40B4-BE49-F238E27FC236}">
                    <a16:creationId xmlns:a16="http://schemas.microsoft.com/office/drawing/2014/main" id="{33C7B3F1-9179-48C3-B22D-4B7F456E9083}"/>
                  </a:ext>
                </a:extLst>
              </p:cNvPr>
              <p:cNvSpPr/>
              <p:nvPr/>
            </p:nvSpPr>
            <p:spPr>
              <a:xfrm>
                <a:off x="810050" y="1494163"/>
                <a:ext cx="2093463" cy="2995691"/>
              </a:xfrm>
              <a:custGeom>
                <a:avLst/>
                <a:gdLst/>
                <a:ahLst/>
                <a:cxnLst/>
                <a:rect l="l" t="t" r="r" b="b"/>
                <a:pathLst>
                  <a:path w="27113" h="38798" extrusionOk="0">
                    <a:moveTo>
                      <a:pt x="9693" y="530"/>
                    </a:moveTo>
                    <a:lnTo>
                      <a:pt x="17154" y="620"/>
                    </a:lnTo>
                    <a:lnTo>
                      <a:pt x="17154" y="17292"/>
                    </a:lnTo>
                    <a:cubicBezTo>
                      <a:pt x="17154" y="17356"/>
                      <a:pt x="17176" y="17403"/>
                      <a:pt x="17202" y="17446"/>
                    </a:cubicBezTo>
                    <a:cubicBezTo>
                      <a:pt x="17509" y="17864"/>
                      <a:pt x="17817" y="18304"/>
                      <a:pt x="18130" y="18749"/>
                    </a:cubicBezTo>
                    <a:cubicBezTo>
                      <a:pt x="22078" y="24356"/>
                      <a:pt x="26540" y="30694"/>
                      <a:pt x="25215" y="34648"/>
                    </a:cubicBezTo>
                    <a:cubicBezTo>
                      <a:pt x="24155" y="36656"/>
                      <a:pt x="18458" y="38288"/>
                      <a:pt x="12475" y="38288"/>
                    </a:cubicBezTo>
                    <a:cubicBezTo>
                      <a:pt x="6953" y="38288"/>
                      <a:pt x="3026" y="36921"/>
                      <a:pt x="1940" y="34669"/>
                    </a:cubicBezTo>
                    <a:cubicBezTo>
                      <a:pt x="573" y="30784"/>
                      <a:pt x="5384" y="23763"/>
                      <a:pt x="9253" y="18108"/>
                    </a:cubicBezTo>
                    <a:lnTo>
                      <a:pt x="9650" y="17536"/>
                    </a:lnTo>
                    <a:cubicBezTo>
                      <a:pt x="9672" y="17488"/>
                      <a:pt x="9693" y="17446"/>
                      <a:pt x="9693" y="17377"/>
                    </a:cubicBezTo>
                    <a:lnTo>
                      <a:pt x="9693" y="530"/>
                    </a:lnTo>
                    <a:close/>
                    <a:moveTo>
                      <a:pt x="9449" y="0"/>
                    </a:moveTo>
                    <a:cubicBezTo>
                      <a:pt x="9385" y="0"/>
                      <a:pt x="9317" y="21"/>
                      <a:pt x="9274" y="69"/>
                    </a:cubicBezTo>
                    <a:cubicBezTo>
                      <a:pt x="9227" y="111"/>
                      <a:pt x="9184" y="180"/>
                      <a:pt x="9184" y="265"/>
                    </a:cubicBezTo>
                    <a:lnTo>
                      <a:pt x="9184" y="17292"/>
                    </a:lnTo>
                    <a:lnTo>
                      <a:pt x="8829" y="17822"/>
                    </a:lnTo>
                    <a:cubicBezTo>
                      <a:pt x="4902" y="23561"/>
                      <a:pt x="0" y="30716"/>
                      <a:pt x="1479" y="34844"/>
                    </a:cubicBezTo>
                    <a:lnTo>
                      <a:pt x="1479" y="34865"/>
                    </a:lnTo>
                    <a:cubicBezTo>
                      <a:pt x="2120" y="36216"/>
                      <a:pt x="3508" y="37229"/>
                      <a:pt x="5676" y="37912"/>
                    </a:cubicBezTo>
                    <a:cubicBezTo>
                      <a:pt x="7531" y="38490"/>
                      <a:pt x="9868" y="38797"/>
                      <a:pt x="12475" y="38797"/>
                    </a:cubicBezTo>
                    <a:cubicBezTo>
                      <a:pt x="15347" y="38797"/>
                      <a:pt x="18347" y="38421"/>
                      <a:pt x="20753" y="37737"/>
                    </a:cubicBezTo>
                    <a:cubicBezTo>
                      <a:pt x="22586" y="37229"/>
                      <a:pt x="24929" y="36322"/>
                      <a:pt x="25655" y="34865"/>
                    </a:cubicBezTo>
                    <a:cubicBezTo>
                      <a:pt x="25681" y="34844"/>
                      <a:pt x="25681" y="34844"/>
                      <a:pt x="25681" y="34823"/>
                    </a:cubicBezTo>
                    <a:cubicBezTo>
                      <a:pt x="27112" y="30652"/>
                      <a:pt x="22544" y="24160"/>
                      <a:pt x="18527" y="18437"/>
                    </a:cubicBezTo>
                    <a:cubicBezTo>
                      <a:pt x="18236" y="18018"/>
                      <a:pt x="17949" y="17621"/>
                      <a:pt x="17663" y="17202"/>
                    </a:cubicBezTo>
                    <a:lnTo>
                      <a:pt x="17663" y="376"/>
                    </a:lnTo>
                    <a:cubicBezTo>
                      <a:pt x="17663" y="223"/>
                      <a:pt x="17552" y="111"/>
                      <a:pt x="17419" y="111"/>
                    </a:cubicBezTo>
                    <a:lnTo>
                      <a:pt x="9449" y="0"/>
                    </a:lnTo>
                    <a:close/>
                  </a:path>
                </a:pathLst>
              </a:custGeom>
              <a:solidFill>
                <a:srgbClr val="2D83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06;p16">
                <a:extLst>
                  <a:ext uri="{FF2B5EF4-FFF2-40B4-BE49-F238E27FC236}">
                    <a16:creationId xmlns:a16="http://schemas.microsoft.com/office/drawing/2014/main" id="{60222BC0-134C-4411-8BDD-926A2B024EB8}"/>
                  </a:ext>
                </a:extLst>
              </p:cNvPr>
              <p:cNvSpPr/>
              <p:nvPr/>
            </p:nvSpPr>
            <p:spPr>
              <a:xfrm>
                <a:off x="1515847" y="1368075"/>
                <a:ext cx="659704" cy="327458"/>
              </a:xfrm>
              <a:custGeom>
                <a:avLst/>
                <a:gdLst/>
                <a:ahLst/>
                <a:cxnLst/>
                <a:rect l="l" t="t" r="r" b="b"/>
                <a:pathLst>
                  <a:path w="8544" h="4241" extrusionOk="0">
                    <a:moveTo>
                      <a:pt x="4283" y="1"/>
                    </a:moveTo>
                    <a:cubicBezTo>
                      <a:pt x="1919" y="1"/>
                      <a:pt x="1" y="949"/>
                      <a:pt x="1" y="2121"/>
                    </a:cubicBezTo>
                    <a:cubicBezTo>
                      <a:pt x="1" y="3292"/>
                      <a:pt x="1919" y="4240"/>
                      <a:pt x="4283" y="4240"/>
                    </a:cubicBezTo>
                    <a:cubicBezTo>
                      <a:pt x="6646" y="4240"/>
                      <a:pt x="8543" y="3292"/>
                      <a:pt x="8543" y="2121"/>
                    </a:cubicBezTo>
                    <a:cubicBezTo>
                      <a:pt x="8543" y="949"/>
                      <a:pt x="6646" y="1"/>
                      <a:pt x="4283" y="1"/>
                    </a:cubicBezTo>
                    <a:close/>
                  </a:path>
                </a:pathLst>
              </a:custGeom>
              <a:solidFill>
                <a:srgbClr val="2D83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07;p16">
                <a:extLst>
                  <a:ext uri="{FF2B5EF4-FFF2-40B4-BE49-F238E27FC236}">
                    <a16:creationId xmlns:a16="http://schemas.microsoft.com/office/drawing/2014/main" id="{48CC4C91-D743-45F5-BF42-4251FD1116BD}"/>
                  </a:ext>
                </a:extLst>
              </p:cNvPr>
              <p:cNvSpPr/>
              <p:nvPr/>
            </p:nvSpPr>
            <p:spPr>
              <a:xfrm>
                <a:off x="1575609" y="1398806"/>
                <a:ext cx="540179" cy="265997"/>
              </a:xfrm>
              <a:custGeom>
                <a:avLst/>
                <a:gdLst/>
                <a:ahLst/>
                <a:cxnLst/>
                <a:rect l="l" t="t" r="r" b="b"/>
                <a:pathLst>
                  <a:path w="6996" h="3445" extrusionOk="0">
                    <a:moveTo>
                      <a:pt x="3509" y="0"/>
                    </a:moveTo>
                    <a:cubicBezTo>
                      <a:pt x="1564" y="0"/>
                      <a:pt x="0" y="774"/>
                      <a:pt x="0" y="1723"/>
                    </a:cubicBezTo>
                    <a:cubicBezTo>
                      <a:pt x="0" y="2671"/>
                      <a:pt x="1564" y="3445"/>
                      <a:pt x="3509" y="3445"/>
                    </a:cubicBezTo>
                    <a:cubicBezTo>
                      <a:pt x="5432" y="3445"/>
                      <a:pt x="6996" y="2671"/>
                      <a:pt x="6996" y="1723"/>
                    </a:cubicBezTo>
                    <a:cubicBezTo>
                      <a:pt x="6996" y="774"/>
                      <a:pt x="5432" y="0"/>
                      <a:pt x="3509" y="0"/>
                    </a:cubicBezTo>
                    <a:close/>
                  </a:path>
                </a:pathLst>
              </a:custGeom>
              <a:solidFill>
                <a:srgbClr val="F2F9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08;p16">
                <a:extLst>
                  <a:ext uri="{FF2B5EF4-FFF2-40B4-BE49-F238E27FC236}">
                    <a16:creationId xmlns:a16="http://schemas.microsoft.com/office/drawing/2014/main" id="{ADAE89C1-D9D6-48D8-BB91-BAA2337D5B52}"/>
                  </a:ext>
                </a:extLst>
              </p:cNvPr>
              <p:cNvSpPr/>
              <p:nvPr/>
            </p:nvSpPr>
            <p:spPr>
              <a:xfrm>
                <a:off x="968412" y="3792468"/>
                <a:ext cx="1778358" cy="540874"/>
              </a:xfrm>
              <a:custGeom>
                <a:avLst/>
                <a:gdLst/>
                <a:ahLst/>
                <a:cxnLst/>
                <a:rect l="l" t="t" r="r" b="b"/>
                <a:pathLst>
                  <a:path w="23032" h="7005" extrusionOk="0">
                    <a:moveTo>
                      <a:pt x="21775" y="1"/>
                    </a:moveTo>
                    <a:lnTo>
                      <a:pt x="1150" y="43"/>
                    </a:lnTo>
                    <a:cubicBezTo>
                      <a:pt x="0" y="2184"/>
                      <a:pt x="334" y="3620"/>
                      <a:pt x="1415" y="4569"/>
                    </a:cubicBezTo>
                    <a:cubicBezTo>
                      <a:pt x="2753" y="6104"/>
                      <a:pt x="7027" y="7004"/>
                      <a:pt x="11457" y="7004"/>
                    </a:cubicBezTo>
                    <a:cubicBezTo>
                      <a:pt x="15133" y="7004"/>
                      <a:pt x="18917" y="6384"/>
                      <a:pt x="21219" y="4993"/>
                    </a:cubicBezTo>
                    <a:cubicBezTo>
                      <a:pt x="23031" y="3801"/>
                      <a:pt x="22613" y="1835"/>
                      <a:pt x="21775" y="1"/>
                    </a:cubicBezTo>
                    <a:close/>
                  </a:path>
                </a:pathLst>
              </a:custGeom>
              <a:solidFill>
                <a:srgbClr val="2D83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09;p16">
                <a:extLst>
                  <a:ext uri="{FF2B5EF4-FFF2-40B4-BE49-F238E27FC236}">
                    <a16:creationId xmlns:a16="http://schemas.microsoft.com/office/drawing/2014/main" id="{E4E3AA08-211F-420E-85FB-312D00ED34B2}"/>
                  </a:ext>
                </a:extLst>
              </p:cNvPr>
              <p:cNvSpPr/>
              <p:nvPr/>
            </p:nvSpPr>
            <p:spPr>
              <a:xfrm>
                <a:off x="1048559" y="3611636"/>
                <a:ext cx="1611425" cy="383901"/>
              </a:xfrm>
              <a:custGeom>
                <a:avLst/>
                <a:gdLst/>
                <a:ahLst/>
                <a:cxnLst/>
                <a:rect l="l" t="t" r="r" b="b"/>
                <a:pathLst>
                  <a:path w="20870" h="4972" extrusionOk="0">
                    <a:moveTo>
                      <a:pt x="10425" y="1"/>
                    </a:moveTo>
                    <a:cubicBezTo>
                      <a:pt x="5698" y="1"/>
                      <a:pt x="1702" y="753"/>
                      <a:pt x="419" y="1792"/>
                    </a:cubicBezTo>
                    <a:cubicBezTo>
                      <a:pt x="154" y="2009"/>
                      <a:pt x="1" y="2232"/>
                      <a:pt x="1" y="2475"/>
                    </a:cubicBezTo>
                    <a:cubicBezTo>
                      <a:pt x="1" y="3843"/>
                      <a:pt x="4659" y="4971"/>
                      <a:pt x="10425" y="4971"/>
                    </a:cubicBezTo>
                    <a:cubicBezTo>
                      <a:pt x="16185" y="4971"/>
                      <a:pt x="20870" y="3843"/>
                      <a:pt x="20870" y="2475"/>
                    </a:cubicBezTo>
                    <a:cubicBezTo>
                      <a:pt x="20870" y="1108"/>
                      <a:pt x="16185" y="1"/>
                      <a:pt x="10425" y="1"/>
                    </a:cubicBezTo>
                    <a:close/>
                  </a:path>
                </a:pathLst>
              </a:custGeom>
              <a:solidFill>
                <a:srgbClr val="0873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10;p16">
                <a:extLst>
                  <a:ext uri="{FF2B5EF4-FFF2-40B4-BE49-F238E27FC236}">
                    <a16:creationId xmlns:a16="http://schemas.microsoft.com/office/drawing/2014/main" id="{7800CC54-A275-4C84-ABE7-DACE7874CADE}"/>
                  </a:ext>
                </a:extLst>
              </p:cNvPr>
              <p:cNvSpPr/>
              <p:nvPr/>
            </p:nvSpPr>
            <p:spPr>
              <a:xfrm>
                <a:off x="1096430" y="3443081"/>
                <a:ext cx="1529194" cy="434475"/>
              </a:xfrm>
              <a:custGeom>
                <a:avLst/>
                <a:gdLst/>
                <a:ahLst/>
                <a:cxnLst/>
                <a:rect l="l" t="t" r="r" b="b"/>
                <a:pathLst>
                  <a:path w="19805" h="5627" extrusionOk="0">
                    <a:moveTo>
                      <a:pt x="2205" y="0"/>
                    </a:moveTo>
                    <a:lnTo>
                      <a:pt x="1" y="3312"/>
                    </a:lnTo>
                    <a:cubicBezTo>
                      <a:pt x="1058" y="4843"/>
                      <a:pt x="5336" y="5626"/>
                      <a:pt x="9684" y="5626"/>
                    </a:cubicBezTo>
                    <a:cubicBezTo>
                      <a:pt x="14051" y="5626"/>
                      <a:pt x="18488" y="4837"/>
                      <a:pt x="19805" y="3222"/>
                    </a:cubicBezTo>
                    <a:lnTo>
                      <a:pt x="17441" y="0"/>
                    </a:lnTo>
                    <a:cubicBezTo>
                      <a:pt x="15621" y="880"/>
                      <a:pt x="12311" y="1504"/>
                      <a:pt x="9100" y="1504"/>
                    </a:cubicBezTo>
                    <a:cubicBezTo>
                      <a:pt x="6431" y="1504"/>
                      <a:pt x="3829" y="1073"/>
                      <a:pt x="2205" y="0"/>
                    </a:cubicBezTo>
                    <a:close/>
                  </a:path>
                </a:pathLst>
              </a:custGeom>
              <a:solidFill>
                <a:srgbClr val="2D83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11;p16">
                <a:extLst>
                  <a:ext uri="{FF2B5EF4-FFF2-40B4-BE49-F238E27FC236}">
                    <a16:creationId xmlns:a16="http://schemas.microsoft.com/office/drawing/2014/main" id="{575400AE-9146-4DAF-BB4E-912C777F62C2}"/>
                  </a:ext>
                </a:extLst>
              </p:cNvPr>
              <p:cNvSpPr/>
              <p:nvPr/>
            </p:nvSpPr>
            <p:spPr>
              <a:xfrm>
                <a:off x="1253171" y="3335447"/>
                <a:ext cx="1208762" cy="262754"/>
              </a:xfrm>
              <a:custGeom>
                <a:avLst/>
                <a:gdLst/>
                <a:ahLst/>
                <a:cxnLst/>
                <a:rect l="l" t="t" r="r" b="b"/>
                <a:pathLst>
                  <a:path w="15655" h="3403" extrusionOk="0">
                    <a:moveTo>
                      <a:pt x="7838" y="0"/>
                    </a:moveTo>
                    <a:cubicBezTo>
                      <a:pt x="3514" y="0"/>
                      <a:pt x="1" y="753"/>
                      <a:pt x="1" y="1702"/>
                    </a:cubicBezTo>
                    <a:cubicBezTo>
                      <a:pt x="1" y="2629"/>
                      <a:pt x="3514" y="3403"/>
                      <a:pt x="7838" y="3403"/>
                    </a:cubicBezTo>
                    <a:cubicBezTo>
                      <a:pt x="12168" y="3403"/>
                      <a:pt x="15655" y="2629"/>
                      <a:pt x="15655" y="1702"/>
                    </a:cubicBezTo>
                    <a:cubicBezTo>
                      <a:pt x="15655" y="753"/>
                      <a:pt x="12168" y="0"/>
                      <a:pt x="78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6ED8B2F7-FCD3-45B0-85EA-C16E5403C1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 rot="19338035">
              <a:off x="2910195" y="2724213"/>
              <a:ext cx="646774" cy="558904"/>
            </a:xfrm>
            <a:prstGeom prst="rect">
              <a:avLst/>
            </a:prstGeom>
          </p:spPr>
        </p:pic>
        <p:sp>
          <p:nvSpPr>
            <p:cNvPr id="24" name="Rectángulo: esquinas redondeadas 23">
              <a:extLst>
                <a:ext uri="{FF2B5EF4-FFF2-40B4-BE49-F238E27FC236}">
                  <a16:creationId xmlns:a16="http://schemas.microsoft.com/office/drawing/2014/main" id="{68CAB92D-EDF6-4264-A7BC-8379D6EF7606}"/>
                </a:ext>
              </a:extLst>
            </p:cNvPr>
            <p:cNvSpPr/>
            <p:nvPr/>
          </p:nvSpPr>
          <p:spPr>
            <a:xfrm>
              <a:off x="3688180" y="2562331"/>
              <a:ext cx="1735775" cy="78585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AR" sz="1200" dirty="0"/>
                <a:t>Agua de inyección </a:t>
              </a:r>
            </a:p>
          </p:txBody>
        </p:sp>
        <p:sp>
          <p:nvSpPr>
            <p:cNvPr id="25" name="Rectángulo: esquinas redondeadas 24">
              <a:extLst>
                <a:ext uri="{FF2B5EF4-FFF2-40B4-BE49-F238E27FC236}">
                  <a16:creationId xmlns:a16="http://schemas.microsoft.com/office/drawing/2014/main" id="{C7176CA9-1B23-4FC6-9EAE-956E4CCE5E93}"/>
                </a:ext>
              </a:extLst>
            </p:cNvPr>
            <p:cNvSpPr/>
            <p:nvPr/>
          </p:nvSpPr>
          <p:spPr>
            <a:xfrm>
              <a:off x="285985" y="2565698"/>
              <a:ext cx="1645447" cy="68769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AR" sz="1200" dirty="0"/>
                <a:t>Fluido de fractura  con surfactantes  A, C y E</a:t>
              </a:r>
            </a:p>
          </p:txBody>
        </p:sp>
        <p:pic>
          <p:nvPicPr>
            <p:cNvPr id="26" name="Picture 2" descr="Horno de laboratorio - Todos los fabricantes de dispositivos médicos -  Vídeos">
              <a:extLst>
                <a:ext uri="{FF2B5EF4-FFF2-40B4-BE49-F238E27FC236}">
                  <a16:creationId xmlns:a16="http://schemas.microsoft.com/office/drawing/2014/main" id="{024D638C-1A2E-4D13-B591-91C9ED9382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9923" y="2417440"/>
              <a:ext cx="861595" cy="898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id="{DEB678F6-35F1-416F-9774-ABE1DCE58EE6}"/>
                </a:ext>
              </a:extLst>
            </p:cNvPr>
            <p:cNvGrpSpPr/>
            <p:nvPr/>
          </p:nvGrpSpPr>
          <p:grpSpPr>
            <a:xfrm>
              <a:off x="5709924" y="3370629"/>
              <a:ext cx="1101991" cy="340442"/>
              <a:chOff x="1440321" y="2220321"/>
              <a:chExt cx="981847" cy="360000"/>
            </a:xfrm>
          </p:grpSpPr>
          <p:pic>
            <p:nvPicPr>
              <p:cNvPr id="29" name="Picture 4" descr="Vector Chemistry Icon - Laboratory Icons Png Clipart (600x564), Png Download">
                <a:extLst>
                  <a:ext uri="{FF2B5EF4-FFF2-40B4-BE49-F238E27FC236}">
                    <a16:creationId xmlns:a16="http://schemas.microsoft.com/office/drawing/2014/main" id="{F2DCE285-C270-4207-869A-28DC322AA2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080" t="33530" b="31178"/>
              <a:stretch/>
            </p:blipFill>
            <p:spPr bwMode="auto">
              <a:xfrm>
                <a:off x="1440321" y="2220321"/>
                <a:ext cx="309025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" name="Rectángulo 29">
                <a:extLst>
                  <a:ext uri="{FF2B5EF4-FFF2-40B4-BE49-F238E27FC236}">
                    <a16:creationId xmlns:a16="http://schemas.microsoft.com/office/drawing/2014/main" id="{DFBA6A46-F218-4107-BE9B-CD2F01261E46}"/>
                  </a:ext>
                </a:extLst>
              </p:cNvPr>
              <p:cNvSpPr/>
              <p:nvPr/>
            </p:nvSpPr>
            <p:spPr>
              <a:xfrm>
                <a:off x="1721335" y="2231044"/>
                <a:ext cx="700833" cy="3055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AR" sz="12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100°C</a:t>
                </a:r>
                <a:endParaRPr lang="es-AR" sz="1200" dirty="0"/>
              </a:p>
            </p:txBody>
          </p:sp>
        </p:grpSp>
        <p:sp>
          <p:nvSpPr>
            <p:cNvPr id="28" name="Rectángulo: esquinas redondeadas 27">
              <a:extLst>
                <a:ext uri="{FF2B5EF4-FFF2-40B4-BE49-F238E27FC236}">
                  <a16:creationId xmlns:a16="http://schemas.microsoft.com/office/drawing/2014/main" id="{88970478-AB86-4D48-A121-42676B240587}"/>
                </a:ext>
              </a:extLst>
            </p:cNvPr>
            <p:cNvSpPr/>
            <p:nvPr/>
          </p:nvSpPr>
          <p:spPr>
            <a:xfrm>
              <a:off x="6880572" y="2746655"/>
              <a:ext cx="2856528" cy="40662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AR" sz="1200" dirty="0"/>
                <a:t>Inspección visual durante 15 días medidas de tensión superficial </a:t>
              </a:r>
            </a:p>
          </p:txBody>
        </p:sp>
      </p:grpSp>
      <p:graphicFrame>
        <p:nvGraphicFramePr>
          <p:cNvPr id="38" name="Gráfico 37">
            <a:extLst>
              <a:ext uri="{FF2B5EF4-FFF2-40B4-BE49-F238E27FC236}">
                <a16:creationId xmlns:a16="http://schemas.microsoft.com/office/drawing/2014/main" id="{7EBD8974-ACC1-45C6-976A-BADD8B130B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9935415"/>
              </p:ext>
            </p:extLst>
          </p:nvPr>
        </p:nvGraphicFramePr>
        <p:xfrm>
          <a:off x="6203626" y="3190820"/>
          <a:ext cx="5013258" cy="2951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9" name="CuadroTexto 38">
            <a:extLst>
              <a:ext uri="{FF2B5EF4-FFF2-40B4-BE49-F238E27FC236}">
                <a16:creationId xmlns:a16="http://schemas.microsoft.com/office/drawing/2014/main" id="{9A8CC8F7-121D-458B-94CF-2BD3BAD00EEA}"/>
              </a:ext>
            </a:extLst>
          </p:cNvPr>
          <p:cNvSpPr txBox="1"/>
          <p:nvPr/>
        </p:nvSpPr>
        <p:spPr>
          <a:xfrm>
            <a:off x="6203626" y="6035564"/>
            <a:ext cx="5133292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6725" indent="-285750">
              <a:spcBef>
                <a:spcPts val="600"/>
              </a:spcBef>
              <a:spcAft>
                <a:spcPts val="600"/>
              </a:spcAft>
              <a:buClr>
                <a:srgbClr val="297A83"/>
              </a:buClr>
              <a:buSzPct val="120000"/>
              <a:buFont typeface="Arial" panose="020B0604020202020204" pitchFamily="34" charset="0"/>
              <a:buChar char="•"/>
            </a:pPr>
            <a:r>
              <a:rPr lang="es-AR" sz="1200" b="1" i="1" dirty="0"/>
              <a:t>Los surfactantes A, C y E son compatibles con el fluido de fractura</a:t>
            </a:r>
          </a:p>
          <a:p>
            <a:pPr marL="466725" indent="-285750">
              <a:spcBef>
                <a:spcPts val="600"/>
              </a:spcBef>
              <a:spcAft>
                <a:spcPts val="600"/>
              </a:spcAft>
              <a:buClr>
                <a:srgbClr val="297A83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200" dirty="0"/>
              <a:t>La tension superficial del fluido de fractura cambio en un rango de ±10%  respecto del valor inicial </a:t>
            </a:r>
            <a:endParaRPr lang="es-AR" sz="1200" dirty="0"/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8D09F122-6AA1-4015-8081-5B76C457431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2" y="169830"/>
            <a:ext cx="11379200" cy="59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110420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69BBB5593E32E41AD83C530D57EA06B" ma:contentTypeVersion="2" ma:contentTypeDescription="Crear nuevo documento." ma:contentTypeScope="" ma:versionID="a5feba2172b0c7b781c8dc31397d064b">
  <xsd:schema xmlns:xsd="http://www.w3.org/2001/XMLSchema" xmlns:xs="http://www.w3.org/2001/XMLSchema" xmlns:p="http://schemas.microsoft.com/office/2006/metadata/properties" xmlns:ns2="fd86b7e4-efb3-44b5-aea8-3850d9fbd607" targetNamespace="http://schemas.microsoft.com/office/2006/metadata/properties" ma:root="true" ma:fieldsID="0e202f1853dc9990310e50aeb7f2908c" ns2:_="">
    <xsd:import namespace="fd86b7e4-efb3-44b5-aea8-3850d9fbd6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86b7e4-efb3-44b5-aea8-3850d9fbd6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692932-3F44-4277-831F-76209DC5AEF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0913DD-03E5-483C-AE2C-D7D2925CD339}">
  <ds:schemaRefs>
    <ds:schemaRef ds:uri="fd86b7e4-efb3-44b5-aea8-3850d9fbd60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1544</TotalTime>
  <Words>1554</Words>
  <Application>Microsoft Office PowerPoint</Application>
  <PresentationFormat>Panorámica</PresentationFormat>
  <Paragraphs>517</Paragraphs>
  <Slides>18</Slides>
  <Notes>5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Segoe UI</vt:lpstr>
      <vt:lpstr>Symbol</vt:lpstr>
      <vt:lpstr>Diseño personalizado</vt:lpstr>
      <vt:lpstr>1_Diseño personalizado</vt:lpstr>
      <vt:lpstr>Imagen de mapa de bits</vt:lpstr>
      <vt:lpstr>METODOLOGIA DE SELECCIÓN DE SISTEMAS SURFACTANTES PARA PROCESOS DE RECUPERACIÓN MEJORADA DE PETRÓLEO EN RESERVORIOS NO CONVENCIONALES TIPO SHALE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Diego Fuentes</dc:creator>
  <cp:lastModifiedBy>Natalia Vanesa Campomenosi</cp:lastModifiedBy>
  <cp:revision>138</cp:revision>
  <dcterms:created xsi:type="dcterms:W3CDTF">2022-06-22T14:42:49Z</dcterms:created>
  <dcterms:modified xsi:type="dcterms:W3CDTF">2023-11-08T03:34:27Z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28ef38c-4357-49c8-b2ae-c9cdaf411188_Enabled">
    <vt:lpwstr>true</vt:lpwstr>
  </property>
  <property fmtid="{D5CDD505-2E9C-101B-9397-08002B2CF9AE}" pid="3" name="MSIP_Label_228ef38c-4357-49c8-b2ae-c9cdaf411188_SetDate">
    <vt:lpwstr>2023-10-03T17:44:13Z</vt:lpwstr>
  </property>
  <property fmtid="{D5CDD505-2E9C-101B-9397-08002B2CF9AE}" pid="4" name="MSIP_Label_228ef38c-4357-49c8-b2ae-c9cdaf411188_Method">
    <vt:lpwstr>Privileged</vt:lpwstr>
  </property>
  <property fmtid="{D5CDD505-2E9C-101B-9397-08002B2CF9AE}" pid="5" name="MSIP_Label_228ef38c-4357-49c8-b2ae-c9cdaf411188_Name">
    <vt:lpwstr>Personal</vt:lpwstr>
  </property>
  <property fmtid="{D5CDD505-2E9C-101B-9397-08002B2CF9AE}" pid="6" name="MSIP_Label_228ef38c-4357-49c8-b2ae-c9cdaf411188_SiteId">
    <vt:lpwstr>038018c3-616c-4b46-ad9b-aa9007f701b5</vt:lpwstr>
  </property>
  <property fmtid="{D5CDD505-2E9C-101B-9397-08002B2CF9AE}" pid="7" name="MSIP_Label_228ef38c-4357-49c8-b2ae-c9cdaf411188_ActionId">
    <vt:lpwstr>37bfb1ba-a461-4fcb-95ec-eb5883833fc6</vt:lpwstr>
  </property>
  <property fmtid="{D5CDD505-2E9C-101B-9397-08002B2CF9AE}" pid="8" name="MSIP_Label_228ef38c-4357-49c8-b2ae-c9cdaf411188_ContentBits">
    <vt:lpwstr>1</vt:lpwstr>
  </property>
</Properties>
</file>